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99" r:id="rId11"/>
    <p:sldId id="302" r:id="rId12"/>
    <p:sldId id="264" r:id="rId13"/>
    <p:sldId id="265" r:id="rId14"/>
    <p:sldId id="334" r:id="rId15"/>
    <p:sldId id="335" r:id="rId16"/>
    <p:sldId id="266"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21" r:id="rId42"/>
    <p:sldId id="336" r:id="rId43"/>
    <p:sldId id="337" r:id="rId44"/>
    <p:sldId id="339" r:id="rId45"/>
    <p:sldId id="338" r:id="rId46"/>
    <p:sldId id="340"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2" d="100"/>
          <a:sy n="72" d="100"/>
        </p:scale>
        <p:origin x="1310" y="72"/>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Afsana Rabeya Rukaia</a:t>
            </a:r>
          </a:p>
          <a:p>
            <a:r>
              <a:rPr lang="en-US" dirty="0">
                <a:solidFill>
                  <a:schemeClr val="bg2"/>
                </a:solidFill>
                <a:latin typeface="Abadi" panose="020B0604020104020204" pitchFamily="34" charset="0"/>
                <a:ea typeface="SF Pro" pitchFamily="2" charset="0"/>
                <a:cs typeface="SF Pro" pitchFamily="2" charset="0"/>
              </a:rPr>
              <a:t>23 December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4158" y="1265983"/>
            <a:ext cx="10883814" cy="5348177"/>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SQL aggregate functions :</a:t>
            </a:r>
          </a:p>
          <a:p>
            <a:r>
              <a:rPr lang="en-US" sz="1400" dirty="0"/>
              <a:t>SUM(): Calculates the total sum of a numeric column.</a:t>
            </a:r>
          </a:p>
          <a:p>
            <a:r>
              <a:rPr lang="en-US" sz="1400" dirty="0"/>
              <a:t>COUNT(): Counts the number of rows that match a specified criterion.</a:t>
            </a:r>
          </a:p>
          <a:p>
            <a:r>
              <a:rPr lang="en-US" sz="1400" dirty="0"/>
              <a:t>AVG(): Computes the average value of a numeric column.</a:t>
            </a:r>
          </a:p>
          <a:p>
            <a:r>
              <a:rPr lang="en-US" sz="1400" dirty="0"/>
              <a:t>MIN(): Finds the minimum value in a column.</a:t>
            </a:r>
          </a:p>
          <a:p>
            <a:r>
              <a:rPr lang="en-US" sz="1400" dirty="0"/>
              <a:t>MAX(): Finds the maximum value in a column.</a:t>
            </a:r>
          </a:p>
          <a:p>
            <a:pPr marL="0" indent="0">
              <a:buNone/>
            </a:pPr>
            <a:r>
              <a:rPr lang="en-US" sz="2000" dirty="0"/>
              <a:t>Clause:</a:t>
            </a:r>
          </a:p>
          <a:p>
            <a:r>
              <a:rPr lang="en-US" sz="1600" dirty="0"/>
              <a:t>SELECT: Specifies the columns to be retrieved from a database table.</a:t>
            </a:r>
          </a:p>
          <a:p>
            <a:r>
              <a:rPr lang="en-US" sz="1600" dirty="0"/>
              <a:t>FROM: Indicates the table from which to retrieve the data.</a:t>
            </a:r>
          </a:p>
          <a:p>
            <a:r>
              <a:rPr lang="en-US" sz="1600" dirty="0"/>
              <a:t>WHERE: Filters records based on specified conditions.</a:t>
            </a:r>
          </a:p>
          <a:p>
            <a:r>
              <a:rPr lang="en-US" sz="1600" dirty="0"/>
              <a:t>GROUP BY: Groups rows that have the same values into summary rows, often used with aggregate functions.</a:t>
            </a:r>
          </a:p>
          <a:p>
            <a:r>
              <a:rPr lang="en-US" sz="1600" dirty="0"/>
              <a:t>ORDER BY: Sorts the result set in either ascending or descending order.</a:t>
            </a:r>
          </a:p>
          <a:p>
            <a:r>
              <a:rPr lang="en-US" sz="1600" dirty="0"/>
              <a:t>LIMIT: Restricts the number of rows returned by the query.</a:t>
            </a:r>
          </a:p>
          <a:p>
            <a:r>
              <a:rPr lang="en-US" sz="2000" dirty="0" err="1">
                <a:solidFill>
                  <a:schemeClr val="accent1"/>
                </a:solidFill>
              </a:rPr>
              <a:t>Github</a:t>
            </a:r>
            <a:r>
              <a:rPr lang="en-US" sz="2000" dirty="0">
                <a:solidFill>
                  <a:schemeClr val="accent1"/>
                </a:solidFill>
              </a:rPr>
              <a:t>: </a:t>
            </a:r>
            <a:r>
              <a:rPr lang="en-US" sz="2000" u="sng" dirty="0">
                <a:solidFill>
                  <a:schemeClr val="accent1"/>
                </a:solidFill>
              </a:rPr>
              <a:t>https://github.com/RukaiaAfsana/coursera/blob/main/coursera_datascience_capstone/module%202/lab1_sql_eda.ipynb</a:t>
            </a:r>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81962"/>
            <a:ext cx="10687961" cy="5252484"/>
          </a:xfrm>
          <a:prstGeom prst="rect">
            <a:avLst/>
          </a:prstGeom>
        </p:spPr>
        <p:txBody>
          <a:bodyPr/>
          <a:lstStyle/>
          <a:p>
            <a:r>
              <a:rPr lang="en-US" sz="1600" dirty="0"/>
              <a:t>Retrieve Unique Launch Sites: Identify all distinct launch sites.</a:t>
            </a:r>
          </a:p>
          <a:p>
            <a:pPr marL="0" indent="0">
              <a:buNone/>
            </a:pPr>
            <a:r>
              <a:rPr lang="en-US" sz="1600" dirty="0"/>
              <a:t>   SELECT DISTINCT </a:t>
            </a:r>
            <a:r>
              <a:rPr lang="en-US" sz="1600" dirty="0" err="1"/>
              <a:t>launch_site</a:t>
            </a:r>
            <a:r>
              <a:rPr lang="en-US" sz="1600" dirty="0"/>
              <a:t> FROM SPACEXTABLE;</a:t>
            </a:r>
          </a:p>
          <a:p>
            <a:r>
              <a:rPr lang="en-US" sz="1600" dirty="0"/>
              <a:t>Filter Launch Sites Starting with 'CCA': Find records where the launch site name begins with 'CCA'.</a:t>
            </a:r>
          </a:p>
          <a:p>
            <a:pPr marL="0" indent="0">
              <a:buNone/>
            </a:pPr>
            <a:r>
              <a:rPr lang="en-US" sz="1600" dirty="0"/>
              <a:t>SELECT * FROM SPACEXTABLE WHERE </a:t>
            </a:r>
            <a:r>
              <a:rPr lang="en-US" sz="1600" dirty="0" err="1"/>
              <a:t>launch_site</a:t>
            </a:r>
            <a:r>
              <a:rPr lang="en-US" sz="1600" dirty="0"/>
              <a:t> LIKE 'CCA%' LIMIT 5;</a:t>
            </a:r>
          </a:p>
          <a:p>
            <a:r>
              <a:rPr lang="en-US" sz="1600" dirty="0"/>
              <a:t>Calculate Total Payload Mass for NASA Missions: Sum the payload mass for missions where the customer is 'NASA (CRS)'.</a:t>
            </a:r>
          </a:p>
          <a:p>
            <a:pPr marL="0" indent="0">
              <a:buNone/>
            </a:pPr>
            <a:r>
              <a:rPr lang="en-US" sz="1600" dirty="0"/>
              <a:t>SELECT SUM(</a:t>
            </a:r>
            <a:r>
              <a:rPr lang="en-US" sz="1600" dirty="0" err="1"/>
              <a:t>payload_mass_kg</a:t>
            </a:r>
            <a:r>
              <a:rPr lang="en-US" sz="1600" dirty="0"/>
              <a:t>) AS </a:t>
            </a:r>
            <a:r>
              <a:rPr lang="en-US" sz="1600" dirty="0" err="1"/>
              <a:t>total_payload</a:t>
            </a:r>
            <a:r>
              <a:rPr lang="en-US" sz="1600" dirty="0"/>
              <a:t> FROM SPACEXTABLE WHERE customer LIKE 'NASA (CRS)';</a:t>
            </a:r>
          </a:p>
          <a:p>
            <a:r>
              <a:rPr lang="en-US" sz="1600" dirty="0"/>
              <a:t>Compute Average Payload Mass for F9 v1.1 Booster: Find the average payload mass for missions using the 'F9 v1.1' booster version.</a:t>
            </a:r>
          </a:p>
          <a:p>
            <a:pPr marL="0" indent="0">
              <a:buNone/>
            </a:pPr>
            <a:r>
              <a:rPr lang="en-US" sz="1600" dirty="0"/>
              <a:t>SELECT AVG(</a:t>
            </a:r>
            <a:r>
              <a:rPr lang="en-US" sz="1600" dirty="0" err="1"/>
              <a:t>payload_mass_kg</a:t>
            </a:r>
            <a:r>
              <a:rPr lang="en-US" sz="1600" dirty="0"/>
              <a:t>) AS </a:t>
            </a:r>
            <a:r>
              <a:rPr lang="en-US" sz="1600" dirty="0" err="1"/>
              <a:t>avg_payload</a:t>
            </a:r>
            <a:r>
              <a:rPr lang="en-US" sz="1600" dirty="0"/>
              <a:t> FROM SPACEXTABLE WHERE </a:t>
            </a:r>
            <a:r>
              <a:rPr lang="en-US" sz="1600" dirty="0" err="1"/>
              <a:t>booster_version</a:t>
            </a:r>
            <a:r>
              <a:rPr lang="en-US" sz="1600" dirty="0"/>
              <a:t> LIKE 'F9 v1.1';</a:t>
            </a:r>
          </a:p>
          <a:p>
            <a:r>
              <a:rPr lang="en-US" sz="1600" dirty="0"/>
              <a:t>Identify First Successful Ground Pad Landing Date: Determine the date of the first successful landing on a ground pad.</a:t>
            </a:r>
          </a:p>
          <a:p>
            <a:pPr marL="0" indent="0">
              <a:buNone/>
            </a:pPr>
            <a:r>
              <a:rPr lang="en-US" sz="1600" dirty="0"/>
              <a:t>SELECT MIN(date) AS </a:t>
            </a:r>
            <a:r>
              <a:rPr lang="en-US" sz="1600" dirty="0" err="1"/>
              <a:t>first_successful_landing</a:t>
            </a:r>
            <a:r>
              <a:rPr lang="en-US" sz="1600" dirty="0"/>
              <a:t> FROM SPACEXTABLE WHERE </a:t>
            </a:r>
            <a:r>
              <a:rPr lang="en-US" sz="1600" dirty="0" err="1"/>
              <a:t>landing_outcome</a:t>
            </a:r>
            <a:r>
              <a:rPr lang="en-US" sz="1600" dirty="0"/>
              <a:t> = 'Success (ground pad)';</a:t>
            </a:r>
          </a:p>
          <a:p>
            <a:r>
              <a:rPr lang="en-US" sz="1600" dirty="0"/>
              <a:t>List Boosters with Specific Landing Outcomes and Payload Mass: Find boosters that successfully landed on a drone ship with a payload mass between 4000 and 6000 kg.</a:t>
            </a:r>
          </a:p>
          <a:p>
            <a:pPr marL="0" indent="0">
              <a:buNone/>
            </a:pPr>
            <a:r>
              <a:rPr lang="en-US" sz="1600" dirty="0"/>
              <a:t>SELECT </a:t>
            </a:r>
            <a:r>
              <a:rPr lang="en-US" sz="1600" dirty="0" err="1"/>
              <a:t>booster_version</a:t>
            </a:r>
            <a:r>
              <a:rPr lang="en-US" sz="1600" dirty="0"/>
              <a:t> FROM SPACEXTABLE WHERE </a:t>
            </a:r>
            <a:r>
              <a:rPr lang="en-US" sz="1600" dirty="0" err="1"/>
              <a:t>landing_outcome</a:t>
            </a:r>
            <a:r>
              <a:rPr lang="en-US" sz="1600" dirty="0"/>
              <a:t> LIKE 'Success (drone ship)' AND </a:t>
            </a:r>
            <a:r>
              <a:rPr lang="en-US" sz="1600" dirty="0" err="1"/>
              <a:t>payload_mass_kg</a:t>
            </a:r>
            <a:r>
              <a:rPr lang="en-US" sz="1600" dirty="0"/>
              <a:t> &gt; 4000 AND </a:t>
            </a:r>
            <a:r>
              <a:rPr lang="en-US" sz="1600" dirty="0" err="1"/>
              <a:t>payload_mass_kg</a:t>
            </a:r>
            <a:r>
              <a:rPr lang="en-US" sz="1600" dirty="0"/>
              <a:t> &lt; 6000;</a:t>
            </a:r>
          </a:p>
          <a:p>
            <a:endParaRPr lang="en-US" sz="1600" dirty="0"/>
          </a:p>
          <a:p>
            <a:endParaRPr lang="en-US" sz="16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10933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a:p>
            <a:endParaRPr lang="en-US" dirty="0">
              <a:solidFill>
                <a:srgbClr val="0B49CB"/>
              </a:solidFill>
              <a:latin typeface="Abadi"/>
            </a:endParaRPr>
          </a:p>
        </p:txBody>
      </p:sp>
      <p:sp>
        <p:nvSpPr>
          <p:cNvPr id="2" name="TextBox 1">
            <a:extLst>
              <a:ext uri="{FF2B5EF4-FFF2-40B4-BE49-F238E27FC236}">
                <a16:creationId xmlns:a16="http://schemas.microsoft.com/office/drawing/2014/main" id="{137131C5-CC8F-4A27-804D-6F373E33DBEF}"/>
              </a:ext>
            </a:extLst>
          </p:cNvPr>
          <p:cNvSpPr txBox="1"/>
          <p:nvPr/>
        </p:nvSpPr>
        <p:spPr>
          <a:xfrm>
            <a:off x="855072" y="1374131"/>
            <a:ext cx="3461747" cy="400110"/>
          </a:xfrm>
          <a:prstGeom prst="rect">
            <a:avLst/>
          </a:prstGeom>
          <a:noFill/>
        </p:spPr>
        <p:txBody>
          <a:bodyPr wrap="square" rtlCol="0">
            <a:spAutoFit/>
          </a:bodyPr>
          <a:lstStyle/>
          <a:p>
            <a:r>
              <a:rPr lang="en-US" sz="2000" b="1" dirty="0"/>
              <a:t>SQL </a:t>
            </a:r>
            <a:r>
              <a:rPr lang="en-US" sz="2000" b="1" dirty="0" err="1"/>
              <a:t>quaries</a:t>
            </a:r>
            <a:r>
              <a:rPr lang="en-US" sz="2000" b="1" dirty="0"/>
              <a:t>: </a:t>
            </a:r>
          </a:p>
        </p:txBody>
      </p:sp>
    </p:spTree>
    <p:extLst>
      <p:ext uri="{BB962C8B-B14F-4D97-AF65-F5344CB8AC3E}">
        <p14:creationId xmlns:p14="http://schemas.microsoft.com/office/powerpoint/2010/main" val="1728972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0967"/>
            <a:ext cx="10687961" cy="5252484"/>
          </a:xfrm>
          <a:prstGeom prst="rect">
            <a:avLst/>
          </a:prstGeom>
        </p:spPr>
        <p:txBody>
          <a:bodyPr/>
          <a:lstStyle/>
          <a:p>
            <a:r>
              <a:rPr lang="en-US" sz="1600" dirty="0"/>
              <a:t>Count Successful and Failed Missions: Count the number of successful and failed missions.</a:t>
            </a:r>
          </a:p>
          <a:p>
            <a:pPr marL="0" indent="0">
              <a:buNone/>
            </a:pPr>
            <a:r>
              <a:rPr lang="en-US" sz="1600" dirty="0"/>
              <a:t>SELECT </a:t>
            </a:r>
            <a:r>
              <a:rPr lang="en-US" sz="1600" dirty="0" err="1"/>
              <a:t>mission_outcome</a:t>
            </a:r>
            <a:r>
              <a:rPr lang="en-US" sz="1600" dirty="0"/>
              <a:t>, COUNT(*) AS </a:t>
            </a:r>
            <a:r>
              <a:rPr lang="en-US" sz="1600" dirty="0" err="1"/>
              <a:t>total_missions</a:t>
            </a:r>
            <a:r>
              <a:rPr lang="en-US" sz="1600" dirty="0"/>
              <a:t> FROM SPACEXTABLE GROUP BY </a:t>
            </a:r>
            <a:r>
              <a:rPr lang="en-US" sz="1600" dirty="0" err="1"/>
              <a:t>mission_outcome</a:t>
            </a:r>
            <a:r>
              <a:rPr lang="en-US" sz="1600" dirty="0"/>
              <a:t>;</a:t>
            </a:r>
          </a:p>
          <a:p>
            <a:r>
              <a:rPr lang="en-US" sz="1600" dirty="0"/>
              <a:t>Find Booster Versions with Maximum Payload Mass: Identify booster versions that have carried the maximum payload mass.</a:t>
            </a:r>
          </a:p>
          <a:p>
            <a:pPr marL="0" indent="0">
              <a:buNone/>
            </a:pPr>
            <a:r>
              <a:rPr lang="en-US" sz="1600" dirty="0"/>
              <a:t>SELECT </a:t>
            </a:r>
            <a:r>
              <a:rPr lang="en-US" sz="1600" dirty="0" err="1"/>
              <a:t>booster_version</a:t>
            </a:r>
            <a:r>
              <a:rPr lang="en-US" sz="1600" dirty="0"/>
              <a:t> FROM SPACEXTABLE WHERE </a:t>
            </a:r>
            <a:r>
              <a:rPr lang="en-US" sz="1600" dirty="0" err="1"/>
              <a:t>payload_mass_kg</a:t>
            </a:r>
            <a:r>
              <a:rPr lang="en-US" sz="1600" dirty="0"/>
              <a:t> = (SELECT MAX(</a:t>
            </a:r>
            <a:r>
              <a:rPr lang="en-US" sz="1600" dirty="0" err="1"/>
              <a:t>payload_mass_kg</a:t>
            </a:r>
            <a:r>
              <a:rPr lang="en-US" sz="1600" dirty="0"/>
              <a:t>) FROM SPACEXTABLE);</a:t>
            </a:r>
          </a:p>
          <a:p>
            <a:r>
              <a:rPr lang="en-US" sz="1600" dirty="0"/>
              <a:t>List Records for Specific Landing Outcomes in 2015: Retrieve records for failed drone ship landings in 2015, including month, booster version, and launch site.</a:t>
            </a:r>
          </a:p>
          <a:p>
            <a:pPr marL="0" indent="0">
              <a:buNone/>
            </a:pPr>
            <a:r>
              <a:rPr lang="en-US" sz="1600" dirty="0"/>
              <a:t>SELECT </a:t>
            </a:r>
            <a:r>
              <a:rPr lang="en-US" sz="1600" dirty="0" err="1"/>
              <a:t>strftime</a:t>
            </a:r>
            <a:r>
              <a:rPr lang="en-US" sz="1600" dirty="0"/>
              <a:t>('%m', date) AS month, </a:t>
            </a:r>
            <a:r>
              <a:rPr lang="en-US" sz="1600" dirty="0" err="1"/>
              <a:t>booster_version</a:t>
            </a:r>
            <a:r>
              <a:rPr lang="en-US" sz="1600" dirty="0"/>
              <a:t>, </a:t>
            </a:r>
            <a:r>
              <a:rPr lang="en-US" sz="1600" dirty="0" err="1"/>
              <a:t>launch_site</a:t>
            </a:r>
            <a:r>
              <a:rPr lang="en-US" sz="1600" dirty="0"/>
              <a:t> FROM SPACEXTABLE WHERE </a:t>
            </a:r>
            <a:r>
              <a:rPr lang="en-US" sz="1600" dirty="0" err="1"/>
              <a:t>landing_outcome</a:t>
            </a:r>
            <a:r>
              <a:rPr lang="en-US" sz="1600" dirty="0"/>
              <a:t> LIKE 'Failure (drone ship)' AND </a:t>
            </a:r>
            <a:r>
              <a:rPr lang="en-US" sz="1600" dirty="0" err="1"/>
              <a:t>strftime</a:t>
            </a:r>
            <a:r>
              <a:rPr lang="en-US" sz="1600" dirty="0"/>
              <a:t>('%Y', date) = '2015';</a:t>
            </a:r>
          </a:p>
          <a:p>
            <a:r>
              <a:rPr lang="en-US" sz="1600" dirty="0"/>
              <a:t>Rank Landing Outcomes Between Specific Dates: Rank the count of landing outcomes between June 4, 2010, and March 20, 2017, in descending order.</a:t>
            </a:r>
          </a:p>
          <a:p>
            <a:pPr marL="0" indent="0">
              <a:buNone/>
            </a:pPr>
            <a:r>
              <a:rPr lang="en-US" sz="1600" dirty="0"/>
              <a:t>SELECT </a:t>
            </a:r>
            <a:r>
              <a:rPr lang="en-US" sz="1600" dirty="0" err="1"/>
              <a:t>landing_outcome</a:t>
            </a:r>
            <a:r>
              <a:rPr lang="en-US" sz="1600" dirty="0"/>
              <a:t>, COUNT(*) AS count FROM SPACEXTABLE WHERE date BETWEEN '2010-</a:t>
            </a:r>
          </a:p>
          <a:p>
            <a:pPr marL="0" indent="0">
              <a:buNone/>
            </a:pPr>
            <a:endParaRPr lang="en-US" sz="1600" dirty="0"/>
          </a:p>
          <a:p>
            <a:endParaRPr lang="en-US" sz="1600" dirty="0"/>
          </a:p>
          <a:p>
            <a:endParaRPr lang="en-US" sz="16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683872" y="89746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a:p>
            <a:endParaRPr lang="en-US" dirty="0">
              <a:solidFill>
                <a:srgbClr val="0B49CB"/>
              </a:solidFill>
              <a:latin typeface="Abadi"/>
            </a:endParaRPr>
          </a:p>
        </p:txBody>
      </p:sp>
    </p:spTree>
    <p:extLst>
      <p:ext uri="{BB962C8B-B14F-4D97-AF65-F5344CB8AC3E}">
        <p14:creationId xmlns:p14="http://schemas.microsoft.com/office/powerpoint/2010/main" val="3056356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3987"/>
            <a:ext cx="6910950" cy="4601586"/>
          </a:xfrm>
          <a:prstGeom prst="rect">
            <a:avLst/>
          </a:prstGeom>
        </p:spPr>
        <p:txBody>
          <a:bodyPr lIns="91440" tIns="45720" rIns="91440" bIns="45720" anchor="t"/>
          <a:lstStyle/>
          <a:p>
            <a:pPr>
              <a:lnSpc>
                <a:spcPct val="100000"/>
              </a:lnSpc>
              <a:spcBef>
                <a:spcPts val="1400"/>
              </a:spcBef>
            </a:pPr>
            <a:endParaRPr lang="en-US" sz="2200" dirty="0">
              <a:solidFill>
                <a:schemeClr val="accent3">
                  <a:lumMod val="25000"/>
                </a:schemeClr>
              </a:solidFill>
              <a:latin typeface="Abadi"/>
            </a:endParaRPr>
          </a:p>
          <a:p>
            <a:pPr>
              <a:lnSpc>
                <a:spcPts val="1900"/>
              </a:lnSpc>
              <a:spcBef>
                <a:spcPts val="1400"/>
              </a:spcBef>
            </a:pPr>
            <a:r>
              <a:rPr lang="en-US" sz="2000" b="1" i="0" dirty="0">
                <a:effectLst/>
                <a:latin typeface="system-ui"/>
              </a:rPr>
              <a:t>Scatter plot </a:t>
            </a:r>
          </a:p>
          <a:p>
            <a:pPr marL="457200" lvl="1" indent="0">
              <a:lnSpc>
                <a:spcPts val="1900"/>
              </a:lnSpc>
              <a:spcBef>
                <a:spcPts val="1400"/>
              </a:spcBef>
              <a:buNone/>
            </a:pPr>
            <a:r>
              <a:rPr lang="en-US" sz="1400" i="0" dirty="0">
                <a:effectLst/>
                <a:latin typeface="system-ui"/>
              </a:rPr>
              <a:t>Visualize the relationship between </a:t>
            </a:r>
            <a:r>
              <a:rPr lang="en-US" sz="1600" b="1" i="0" dirty="0">
                <a:effectLst/>
                <a:latin typeface="system-ui"/>
              </a:rPr>
              <a:t>Flight Number </a:t>
            </a:r>
            <a:r>
              <a:rPr lang="en-US" sz="1400" i="0" dirty="0">
                <a:effectLst/>
                <a:latin typeface="system-ui"/>
              </a:rPr>
              <a:t>and</a:t>
            </a:r>
            <a:r>
              <a:rPr lang="en-US" sz="1600" b="1" i="0" dirty="0">
                <a:effectLst/>
                <a:latin typeface="system-ui"/>
              </a:rPr>
              <a:t> Launch Site, </a:t>
            </a:r>
            <a:r>
              <a:rPr lang="en-US" sz="1600" b="1" i="0" dirty="0" err="1">
                <a:effectLst/>
                <a:latin typeface="system-ui"/>
              </a:rPr>
              <a:t>FlightNumber</a:t>
            </a:r>
            <a:r>
              <a:rPr lang="en-US" sz="1400" i="0" dirty="0">
                <a:effectLst/>
                <a:latin typeface="system-ui"/>
              </a:rPr>
              <a:t> and </a:t>
            </a:r>
            <a:r>
              <a:rPr lang="en-US" sz="1600" b="1" i="0" dirty="0">
                <a:effectLst/>
                <a:latin typeface="system-ui"/>
              </a:rPr>
              <a:t>Orbit type, Payload Mass </a:t>
            </a:r>
            <a:r>
              <a:rPr lang="en-US" sz="1600" i="0" dirty="0">
                <a:effectLst/>
                <a:latin typeface="system-ui"/>
              </a:rPr>
              <a:t>and </a:t>
            </a:r>
            <a:r>
              <a:rPr lang="en-US" sz="1600" b="1" i="0" dirty="0">
                <a:effectLst/>
                <a:latin typeface="system-ui"/>
              </a:rPr>
              <a:t>Launch Site, Payload Mass </a:t>
            </a:r>
            <a:r>
              <a:rPr lang="en-US" sz="1400" i="0" dirty="0">
                <a:effectLst/>
                <a:latin typeface="system-ui"/>
              </a:rPr>
              <a:t>and </a:t>
            </a:r>
            <a:r>
              <a:rPr lang="en-US" sz="1600" b="1" i="0" dirty="0">
                <a:effectLst/>
                <a:latin typeface="system-ui"/>
              </a:rPr>
              <a:t>Orbit type</a:t>
            </a:r>
          </a:p>
          <a:p>
            <a:pPr>
              <a:lnSpc>
                <a:spcPts val="1900"/>
              </a:lnSpc>
              <a:spcBef>
                <a:spcPts val="1400"/>
              </a:spcBef>
            </a:pPr>
            <a:r>
              <a:rPr lang="en-US" sz="2000" b="1" dirty="0">
                <a:latin typeface="system-ui"/>
              </a:rPr>
              <a:t>B</a:t>
            </a:r>
            <a:r>
              <a:rPr lang="en-US" sz="2000" b="1" i="0" dirty="0">
                <a:effectLst/>
                <a:latin typeface="system-ui"/>
              </a:rPr>
              <a:t>ar</a:t>
            </a:r>
            <a:r>
              <a:rPr lang="en-US" sz="1600" b="1" i="0" dirty="0">
                <a:effectLst/>
                <a:latin typeface="system-ui"/>
              </a:rPr>
              <a:t> </a:t>
            </a:r>
            <a:r>
              <a:rPr lang="en-US" sz="2000" b="1" i="0" dirty="0">
                <a:effectLst/>
                <a:latin typeface="system-ui"/>
              </a:rPr>
              <a:t>chart</a:t>
            </a:r>
            <a:endParaRPr lang="en-US" sz="1600" b="1" dirty="0">
              <a:latin typeface="system-ui"/>
            </a:endParaRPr>
          </a:p>
          <a:p>
            <a:pPr marL="457200" lvl="1" indent="0">
              <a:lnSpc>
                <a:spcPts val="1900"/>
              </a:lnSpc>
              <a:spcBef>
                <a:spcPts val="1400"/>
              </a:spcBef>
              <a:buNone/>
            </a:pPr>
            <a:r>
              <a:rPr lang="en-US" sz="1600" i="0" dirty="0">
                <a:effectLst/>
                <a:latin typeface="system-ui"/>
              </a:rPr>
              <a:t>Visualize the relationship between </a:t>
            </a:r>
            <a:r>
              <a:rPr lang="en-US" sz="1800" b="1" i="0" dirty="0">
                <a:effectLst/>
                <a:latin typeface="system-ui"/>
              </a:rPr>
              <a:t>success rate of each orbit type</a:t>
            </a:r>
          </a:p>
          <a:p>
            <a:pPr>
              <a:lnSpc>
                <a:spcPts val="1900"/>
              </a:lnSpc>
              <a:spcBef>
                <a:spcPts val="1400"/>
              </a:spcBef>
            </a:pPr>
            <a:r>
              <a:rPr lang="en-US" sz="2000" b="1" dirty="0" err="1">
                <a:solidFill>
                  <a:schemeClr val="accent3">
                    <a:lumMod val="25000"/>
                  </a:schemeClr>
                </a:solidFill>
                <a:latin typeface="system-ui"/>
              </a:rPr>
              <a:t>Lineplot</a:t>
            </a:r>
            <a:endParaRPr lang="en-US" sz="2000" b="1" dirty="0">
              <a:solidFill>
                <a:schemeClr val="accent3">
                  <a:lumMod val="25000"/>
                </a:schemeClr>
              </a:solidFill>
              <a:latin typeface="system-ui"/>
            </a:endParaRPr>
          </a:p>
          <a:p>
            <a:pPr marL="457200" lvl="1" indent="0">
              <a:lnSpc>
                <a:spcPts val="1900"/>
              </a:lnSpc>
              <a:spcBef>
                <a:spcPts val="1400"/>
              </a:spcBef>
              <a:buNone/>
            </a:pPr>
            <a:r>
              <a:rPr lang="en-US" sz="1400" dirty="0">
                <a:solidFill>
                  <a:schemeClr val="accent3">
                    <a:lumMod val="25000"/>
                  </a:schemeClr>
                </a:solidFill>
                <a:latin typeface="system-ui"/>
              </a:rPr>
              <a:t>Visualize </a:t>
            </a:r>
            <a:r>
              <a:rPr lang="en-US" sz="1600" b="1" dirty="0">
                <a:solidFill>
                  <a:schemeClr val="accent3">
                    <a:lumMod val="25000"/>
                  </a:schemeClr>
                </a:solidFill>
                <a:latin typeface="system-ui"/>
              </a:rPr>
              <a:t>the launch success yearly trend</a:t>
            </a:r>
          </a:p>
          <a:p>
            <a:r>
              <a:rPr lang="en-US" sz="2000" dirty="0" err="1"/>
              <a:t>Github</a:t>
            </a:r>
            <a:r>
              <a:rPr lang="en-US" sz="2000" dirty="0"/>
              <a:t>:</a:t>
            </a:r>
          </a:p>
          <a:p>
            <a:pPr marL="0" indent="0">
              <a:buNone/>
            </a:pPr>
            <a:r>
              <a:rPr lang="en-US" sz="2000" u="sng" dirty="0">
                <a:solidFill>
                  <a:schemeClr val="accent1"/>
                </a:solidFill>
              </a:rPr>
              <a:t>https://github.com/RukaiaAfsana/coursera/blob/main/coursera_datascience_capstone/module%202/lab2_eda_visualization.ipynb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Folium has some objects for mapping and they call map objects:</a:t>
            </a:r>
          </a:p>
          <a:p>
            <a:r>
              <a:rPr lang="en-US" sz="2000" b="1" dirty="0"/>
              <a:t>Markers: </a:t>
            </a:r>
            <a:r>
              <a:rPr lang="en-US" sz="2000" dirty="0"/>
              <a:t>These pinpoint specific locations on the map. For instance, adding a marker at a particular latitude and longitude can highlight a point of interest. </a:t>
            </a:r>
          </a:p>
          <a:p>
            <a:r>
              <a:rPr lang="en-US" sz="2000" b="1" dirty="0"/>
              <a:t>Circles and Circle Markers: </a:t>
            </a:r>
            <a:r>
              <a:rPr lang="en-US" sz="2000" dirty="0"/>
              <a:t>Circles represent areas with a specific radius in meters, useful for denoting zones like coverage areas. Circle Markers, defined in pixels, are ideal for marking points without scaling with the map's zoom. </a:t>
            </a:r>
          </a:p>
          <a:p>
            <a:pPr marL="0" indent="0">
              <a:buNone/>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u="sng" dirty="0">
                <a:solidFill>
                  <a:schemeClr val="accent1"/>
                </a:solidFill>
                <a:latin typeface="Abadi" panose="020B0604020104020204" pitchFamily="34" charset="0"/>
              </a:rPr>
              <a:t>https://github.com/RukaiaAfsana/coursera/blob/main/coursera_datascience_capstone/module%203/lab_folium.ipynb</a:t>
            </a:r>
            <a:endParaRPr lang="en-US" u="sng" dirty="0">
              <a:solidFill>
                <a:schemeClr val="accent1"/>
              </a:solidFill>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3420" y="1478281"/>
            <a:ext cx="11346180" cy="4183380"/>
          </a:xfrm>
          <a:prstGeom prst="rect">
            <a:avLst/>
          </a:prstGeom>
        </p:spPr>
        <p:txBody>
          <a:bodyPr vert="horz" lIns="91440" tIns="45720" rIns="91440" bIns="45720" rtlCol="0" anchor="t">
            <a:normAutofit fontScale="25000" lnSpcReduction="20000"/>
          </a:bodyPr>
          <a:lstStyle/>
          <a:p>
            <a:pPr marL="0" indent="0">
              <a:lnSpc>
                <a:spcPct val="100000"/>
              </a:lnSpc>
              <a:spcBef>
                <a:spcPts val="1400"/>
              </a:spcBef>
              <a:buNone/>
            </a:pPr>
            <a:endParaRPr lang="en-US" sz="7200" dirty="0">
              <a:solidFill>
                <a:schemeClr val="accent3">
                  <a:lumMod val="25000"/>
                </a:schemeClr>
              </a:solidFill>
              <a:latin typeface="Abadi" panose="020B0604020104020204" pitchFamily="34" charset="0"/>
            </a:endParaRPr>
          </a:p>
          <a:p>
            <a:pPr marL="0" indent="0">
              <a:buNone/>
            </a:pPr>
            <a:r>
              <a:rPr lang="en-US" sz="7200" b="1" dirty="0"/>
              <a:t>1. Dropdown Menu for Launch Site Selection</a:t>
            </a:r>
          </a:p>
          <a:p>
            <a:pPr marL="0" indent="0">
              <a:buNone/>
            </a:pPr>
            <a:r>
              <a:rPr lang="en-US" sz="7200" dirty="0"/>
              <a:t>To allow users to view data specific to a selected launch site or aggregated data for all </a:t>
            </a:r>
            <a:r>
              <a:rPr lang="en-US" sz="7200" dirty="0" err="1"/>
              <a:t>sites.When</a:t>
            </a:r>
            <a:r>
              <a:rPr lang="en-US" sz="7200" dirty="0"/>
              <a:t> a user selects a site from the dropdown, the displayed data in the pie chart and scatter plot updates to reflect the selected site.</a:t>
            </a:r>
          </a:p>
          <a:p>
            <a:pPr marL="0" indent="0">
              <a:buNone/>
            </a:pPr>
            <a:r>
              <a:rPr lang="en-US" sz="7200" b="1" dirty="0"/>
              <a:t>2. Pie Chart (Success vs. Failure)</a:t>
            </a:r>
          </a:p>
          <a:p>
            <a:pPr marL="0" indent="0">
              <a:buNone/>
            </a:pPr>
            <a:r>
              <a:rPr lang="en-US" sz="7200" dirty="0"/>
              <a:t>To visualize the proportion of successful and failed </a:t>
            </a:r>
            <a:r>
              <a:rPr lang="en-US" sz="7200" dirty="0" err="1"/>
              <a:t>launches.For</a:t>
            </a:r>
            <a:r>
              <a:rPr lang="en-US" sz="7200" dirty="0"/>
              <a:t> "All Sites," the chart shows the aggregated success vs. failure counts for all </a:t>
            </a:r>
            <a:r>
              <a:rPr lang="en-US" sz="7200" dirty="0" err="1"/>
              <a:t>launches.For</a:t>
            </a:r>
            <a:r>
              <a:rPr lang="en-US" sz="7200" dirty="0"/>
              <a:t> a specific site, the chart displays the success vs. failure counts for that particular site.</a:t>
            </a:r>
          </a:p>
          <a:p>
            <a:pPr marL="0" indent="0">
              <a:buNone/>
            </a:pPr>
            <a:r>
              <a:rPr lang="en-US" sz="7200" b="1" dirty="0"/>
              <a:t>3. Payload Range Slider</a:t>
            </a:r>
          </a:p>
          <a:p>
            <a:pPr marL="0" indent="0">
              <a:buNone/>
            </a:pPr>
            <a:r>
              <a:rPr lang="en-US" sz="7200" dirty="0"/>
              <a:t>To allow users to filter the data based on payload </a:t>
            </a:r>
            <a:r>
              <a:rPr lang="en-US" sz="7200" dirty="0" err="1"/>
              <a:t>mass.Users</a:t>
            </a:r>
            <a:r>
              <a:rPr lang="en-US" sz="7200" dirty="0"/>
              <a:t> can adjust the slider to set a minimum and maximum payload </a:t>
            </a:r>
            <a:r>
              <a:rPr lang="en-US" sz="7200" dirty="0" err="1"/>
              <a:t>range.The</a:t>
            </a:r>
            <a:r>
              <a:rPr lang="en-US" sz="7200" dirty="0"/>
              <a:t> scatter plot updates dynamically to display data only for launches within the specified payload range.</a:t>
            </a:r>
          </a:p>
          <a:p>
            <a:pPr marL="0" indent="0">
              <a:buNone/>
            </a:pPr>
            <a:r>
              <a:rPr lang="en-US" sz="7200" b="1" dirty="0"/>
              <a:t>4. Scatter Plot (Payload Mass vs. Success)</a:t>
            </a:r>
          </a:p>
          <a:p>
            <a:pPr marL="0" indent="0">
              <a:buNone/>
            </a:pPr>
            <a:r>
              <a:rPr lang="en-US" sz="7200" dirty="0"/>
              <a:t>To analyze the relationship between payload mass and launch </a:t>
            </a:r>
            <a:r>
              <a:rPr lang="en-US" sz="7200" dirty="0" err="1"/>
              <a:t>success.For</a:t>
            </a:r>
            <a:r>
              <a:rPr lang="en-US" sz="7200" dirty="0"/>
              <a:t> "All Sites," the scatter plot displays success/failure data for all sites within the selected payload </a:t>
            </a:r>
            <a:r>
              <a:rPr lang="en-US" sz="7200" dirty="0" err="1"/>
              <a:t>range.For</a:t>
            </a:r>
            <a:r>
              <a:rPr lang="en-US" sz="7200" dirty="0"/>
              <a:t> a specific site, it filters the scatter plot to show data relevant to that site and payload </a:t>
            </a:r>
            <a:r>
              <a:rPr lang="en-US" sz="7200" dirty="0" err="1"/>
              <a:t>range.Uses</a:t>
            </a:r>
            <a:r>
              <a:rPr lang="en-US" sz="7200" dirty="0"/>
              <a:t> color coding (1 as green for success and 0 as red for failure) to make the results intuitive.</a:t>
            </a:r>
          </a:p>
          <a:p>
            <a:pPr>
              <a:lnSpc>
                <a:spcPct val="100000"/>
              </a:lnSpc>
              <a:spcBef>
                <a:spcPts val="1400"/>
              </a:spcBef>
            </a:pPr>
            <a:r>
              <a:rPr lang="en-US" sz="8000" dirty="0" err="1">
                <a:solidFill>
                  <a:schemeClr val="accent1"/>
                </a:solidFill>
                <a:latin typeface="Abadi" panose="020B0604020104020204" pitchFamily="34" charset="0"/>
              </a:rPr>
              <a:t>Github</a:t>
            </a:r>
            <a:r>
              <a:rPr lang="en-US" sz="8000" dirty="0">
                <a:solidFill>
                  <a:schemeClr val="accent1"/>
                </a:solidFill>
                <a:latin typeface="Abadi" panose="020B0604020104020204" pitchFamily="34" charset="0"/>
              </a:rPr>
              <a:t>: </a:t>
            </a:r>
            <a:r>
              <a:rPr lang="en-US" sz="8000" u="sng" dirty="0">
                <a:solidFill>
                  <a:schemeClr val="accent1"/>
                </a:solidFill>
                <a:latin typeface="Abadi" panose="020B0604020104020204" pitchFamily="34" charset="0"/>
              </a:rPr>
              <a:t>https://github.com/RukaiaAfsana/coursera/blob/main/coursera_datascience_capstone/module%203/plotly_Dash.py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944762" cy="4351338"/>
          </a:xfrm>
          <a:prstGeom prst="rect">
            <a:avLst/>
          </a:prstGeom>
        </p:spPr>
        <p:txBody>
          <a:bodyPr>
            <a:normAutofit/>
          </a:bodyPr>
          <a:lstStyle/>
          <a:p>
            <a:pPr>
              <a:lnSpc>
                <a:spcPct val="100000"/>
              </a:lnSpc>
              <a:spcBef>
                <a:spcPts val="1400"/>
              </a:spcBef>
            </a:pPr>
            <a:r>
              <a:rPr lang="en-US" sz="1800" dirty="0"/>
              <a:t>The process involves standardizing the data and splitting it into training and testing sets using </a:t>
            </a:r>
            <a:r>
              <a:rPr lang="en-US" sz="1800" dirty="0" err="1"/>
              <a:t>train_test_split</a:t>
            </a:r>
            <a:r>
              <a:rPr lang="en-US" sz="1800" dirty="0"/>
              <a:t>. Hyperparameter tuning is performed with </a:t>
            </a:r>
            <a:r>
              <a:rPr lang="en-US" sz="1800" dirty="0" err="1"/>
              <a:t>GridSearchCV</a:t>
            </a:r>
            <a:r>
              <a:rPr lang="en-US" sz="1800" dirty="0"/>
              <a:t> for multiple models (e.g., Random Forest, SVM, Logistic Regression) to find the best parameters. Each model is trained, evaluated using accuracy scores and confusion matrices, and compared to determine the best-performing model.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sz="2400" u="sng" dirty="0">
                <a:solidFill>
                  <a:schemeClr val="accent1"/>
                </a:solidFill>
              </a:rPr>
              <a:t>https://github.com/RukaiaAfsana/coursera/blob/main/coursera_datascience_capstone/module%204/Grid%20Search%20cv.ipynb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7" name="Picture 6">
            <a:extLst>
              <a:ext uri="{FF2B5EF4-FFF2-40B4-BE49-F238E27FC236}">
                <a16:creationId xmlns:a16="http://schemas.microsoft.com/office/drawing/2014/main" id="{0F8A4CB1-ED7F-4C2E-BC09-DCB661F9D461}"/>
              </a:ext>
            </a:extLst>
          </p:cNvPr>
          <p:cNvPicPr>
            <a:picLocks noChangeAspect="1"/>
          </p:cNvPicPr>
          <p:nvPr/>
        </p:nvPicPr>
        <p:blipFill>
          <a:blip r:embed="rId3"/>
          <a:stretch>
            <a:fillRect/>
          </a:stretch>
        </p:blipFill>
        <p:spPr>
          <a:xfrm>
            <a:off x="8926087" y="1825625"/>
            <a:ext cx="2214353" cy="4750435"/>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791918"/>
            <a:ext cx="10420638" cy="107706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CCAFS SLC-40 Launch Site has the highest number of Flight Number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C9635CD-97E7-4702-9EDF-98A79622876C}"/>
              </a:ext>
            </a:extLst>
          </p:cNvPr>
          <p:cNvPicPr>
            <a:picLocks noChangeAspect="1"/>
          </p:cNvPicPr>
          <p:nvPr/>
        </p:nvPicPr>
        <p:blipFill>
          <a:blip r:embed="rId3"/>
          <a:stretch>
            <a:fillRect/>
          </a:stretch>
        </p:blipFill>
        <p:spPr>
          <a:xfrm>
            <a:off x="864973" y="1659357"/>
            <a:ext cx="10295512" cy="280363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962293"/>
            <a:ext cx="9496733" cy="91905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Most of Flights the </a:t>
            </a:r>
            <a:r>
              <a:rPr lang="en-US" sz="2200" dirty="0" err="1">
                <a:solidFill>
                  <a:schemeClr val="accent3">
                    <a:lumMod val="25000"/>
                  </a:schemeClr>
                </a:solidFill>
                <a:latin typeface="Abadi" panose="020B0604020104020204" pitchFamily="34" charset="0"/>
              </a:rPr>
              <a:t>PayLoad</a:t>
            </a:r>
            <a:r>
              <a:rPr lang="en-US" sz="2200" dirty="0">
                <a:solidFill>
                  <a:schemeClr val="accent3">
                    <a:lumMod val="25000"/>
                  </a:schemeClr>
                </a:solidFill>
                <a:latin typeface="Abadi" panose="020B0604020104020204" pitchFamily="34" charset="0"/>
              </a:rPr>
              <a:t> mass are between 8k kgs.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1A886F96-FCE9-4C3C-8EEB-1E7C0503EBBB}"/>
              </a:ext>
            </a:extLst>
          </p:cNvPr>
          <p:cNvPicPr>
            <a:picLocks noChangeAspect="1"/>
          </p:cNvPicPr>
          <p:nvPr/>
        </p:nvPicPr>
        <p:blipFill>
          <a:blip r:embed="rId3"/>
          <a:stretch>
            <a:fillRect/>
          </a:stretch>
        </p:blipFill>
        <p:spPr>
          <a:xfrm>
            <a:off x="770011" y="1313405"/>
            <a:ext cx="8313510" cy="342318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barchat</a:t>
            </a:r>
            <a:r>
              <a:rPr lang="en-US" sz="2200" dirty="0">
                <a:solidFill>
                  <a:schemeClr val="accent3">
                    <a:lumMod val="25000"/>
                  </a:schemeClr>
                </a:solidFill>
                <a:latin typeface="Abadi" panose="020B0604020104020204" pitchFamily="34" charset="0"/>
              </a:rPr>
              <a:t> is showing the GTO orbit has the highest successful landings. But SSO, ES-L1,GEO,HEO these orbit has only successful launches but they also have less amount launches not more than 6.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2671B59-4C34-4462-9A90-8CB62ADD967B}"/>
              </a:ext>
            </a:extLst>
          </p:cNvPr>
          <p:cNvPicPr>
            <a:picLocks noChangeAspect="1"/>
          </p:cNvPicPr>
          <p:nvPr/>
        </p:nvPicPr>
        <p:blipFill>
          <a:blip r:embed="rId3"/>
          <a:stretch>
            <a:fillRect/>
          </a:stretch>
        </p:blipFill>
        <p:spPr>
          <a:xfrm>
            <a:off x="6096000" y="1578480"/>
            <a:ext cx="5145034" cy="395631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4521417"/>
            <a:ext cx="9924996" cy="134694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Most of the flights orbit are between GTO,PO, ISS and LEO</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46C2917-12DF-4DB3-95F2-4A5309F3E93E}"/>
              </a:ext>
            </a:extLst>
          </p:cNvPr>
          <p:cNvPicPr>
            <a:picLocks noChangeAspect="1"/>
          </p:cNvPicPr>
          <p:nvPr/>
        </p:nvPicPr>
        <p:blipFill>
          <a:blip r:embed="rId3"/>
          <a:stretch>
            <a:fillRect/>
          </a:stretch>
        </p:blipFill>
        <p:spPr>
          <a:xfrm>
            <a:off x="378902" y="1750826"/>
            <a:ext cx="11297818" cy="252023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178549"/>
            <a:ext cx="9499405" cy="124866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mostly used payload mass is in between 6k kgs and the orbits are GTO, ISS, SSO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8FBED69-50CC-4B48-BDC4-E7E92528C0EF}"/>
              </a:ext>
            </a:extLst>
          </p:cNvPr>
          <p:cNvPicPr>
            <a:picLocks noChangeAspect="1"/>
          </p:cNvPicPr>
          <p:nvPr/>
        </p:nvPicPr>
        <p:blipFill>
          <a:blip r:embed="rId3"/>
          <a:stretch>
            <a:fillRect/>
          </a:stretch>
        </p:blipFill>
        <p:spPr>
          <a:xfrm>
            <a:off x="1915610" y="1466823"/>
            <a:ext cx="6799162" cy="32093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4525003"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Launch success had a raise in the year of 2017 with more than 14 success launches where failure </a:t>
            </a:r>
            <a:r>
              <a:rPr lang="en-US" sz="2200" dirty="0" err="1">
                <a:solidFill>
                  <a:schemeClr val="accent3">
                    <a:lumMod val="25000"/>
                  </a:schemeClr>
                </a:solidFill>
                <a:latin typeface="Abadi" panose="020B0604020104020204" pitchFamily="34" charset="0"/>
              </a:rPr>
              <a:t>lauches</a:t>
            </a:r>
            <a:r>
              <a:rPr lang="en-US" sz="2200" dirty="0">
                <a:solidFill>
                  <a:schemeClr val="accent3">
                    <a:lumMod val="25000"/>
                  </a:schemeClr>
                </a:solidFill>
                <a:latin typeface="Abadi" panose="020B0604020104020204" pitchFamily="34" charset="0"/>
              </a:rPr>
              <a:t> was about 3 that year. The again 2020 had  another raise which went to 16 successful launches.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7F3D02E-69D1-4D57-AE7E-44930B29842D}"/>
              </a:ext>
            </a:extLst>
          </p:cNvPr>
          <p:cNvPicPr>
            <a:picLocks noChangeAspect="1"/>
          </p:cNvPicPr>
          <p:nvPr/>
        </p:nvPicPr>
        <p:blipFill>
          <a:blip r:embed="rId3"/>
          <a:stretch>
            <a:fillRect/>
          </a:stretch>
        </p:blipFill>
        <p:spPr>
          <a:xfrm>
            <a:off x="6096000" y="1450844"/>
            <a:ext cx="5145034" cy="395631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4 </a:t>
            </a:r>
            <a:r>
              <a:rPr lang="en-US" sz="3200" b="1" dirty="0" err="1">
                <a:solidFill>
                  <a:schemeClr val="accent3">
                    <a:lumMod val="25000"/>
                  </a:schemeClr>
                </a:solidFill>
                <a:latin typeface="Abadi" panose="020B0604020104020204" pitchFamily="34" charset="0"/>
              </a:rPr>
              <a:t>Launch_Site</a:t>
            </a:r>
            <a:r>
              <a:rPr lang="en-US" sz="3200" b="1"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are : </a:t>
            </a:r>
            <a:endParaRPr lang="en-US" sz="3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CCAFS LC-40</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VAFB SLC-4E</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KSC LC-39A</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5 records where launch sites begin with `CCA`: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E0BB306C-C997-4361-AB18-1674D3B2030F}"/>
              </a:ext>
            </a:extLst>
          </p:cNvPr>
          <p:cNvPicPr>
            <a:picLocks noChangeAspect="1"/>
          </p:cNvPicPr>
          <p:nvPr/>
        </p:nvPicPr>
        <p:blipFill>
          <a:blip r:embed="rId3"/>
          <a:stretch>
            <a:fillRect/>
          </a:stretch>
        </p:blipFill>
        <p:spPr>
          <a:xfrm>
            <a:off x="857193" y="2816281"/>
            <a:ext cx="10341236" cy="237002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634451"/>
            <a:ext cx="9745589" cy="25425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Mass is </a:t>
            </a:r>
            <a:r>
              <a:rPr lang="en-US" sz="2400" b="1" i="0" dirty="0">
                <a:effectLst/>
                <a:latin typeface="system-ui"/>
              </a:rPr>
              <a:t>45596 </a:t>
            </a:r>
            <a:r>
              <a:rPr lang="en-US" sz="2400" i="0" dirty="0">
                <a:effectLst/>
                <a:latin typeface="system-ui"/>
              </a:rPr>
              <a:t>for the customer 'NASA (CRS)’.</a:t>
            </a:r>
          </a:p>
          <a:p>
            <a:pPr marL="0" indent="0">
              <a:lnSpc>
                <a:spcPct val="100000"/>
              </a:lnSpc>
              <a:spcBef>
                <a:spcPts val="1400"/>
              </a:spcBef>
              <a:buNone/>
            </a:pPr>
            <a:endParaRPr lang="en-US" sz="2400" i="0" dirty="0">
              <a:effectLst/>
              <a:latin typeface="system-ui"/>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6" y="3029392"/>
            <a:ext cx="9055114" cy="2283388"/>
          </a:xfrm>
          <a:prstGeom prst="rect">
            <a:avLst/>
          </a:prstGeom>
        </p:spPr>
        <p:txBody>
          <a:bodyPr>
            <a:normAutofit/>
          </a:bodyPr>
          <a:lstStyle/>
          <a:p>
            <a:pPr>
              <a:lnSpc>
                <a:spcPct val="100000"/>
              </a:lnSpc>
              <a:spcBef>
                <a:spcPts val="1400"/>
              </a:spcBef>
            </a:pPr>
            <a:r>
              <a:rPr lang="en-US" sz="2400" dirty="0">
                <a:latin typeface="Abadi"/>
              </a:rPr>
              <a:t>Average Payload Mass by F9 v1.1 </a:t>
            </a:r>
            <a:r>
              <a:rPr lang="en-US" b="1" i="0" dirty="0">
                <a:effectLst/>
                <a:latin typeface="system-ui"/>
              </a:rPr>
              <a:t>2928.4</a:t>
            </a:r>
            <a:endParaRPr lang="en-US" sz="2200" b="1" dirty="0">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69605" y="3075691"/>
            <a:ext cx="8316117" cy="2364410"/>
          </a:xfrm>
          <a:prstGeom prst="rect">
            <a:avLst/>
          </a:prstGeom>
        </p:spPr>
        <p:txBody>
          <a:bodyPr lIns="91440" tIns="45720" rIns="91440" bIns="45720" anchor="t">
            <a:normAutofit/>
          </a:bodyPr>
          <a:lstStyle/>
          <a:p>
            <a:pPr marL="0" indent="0">
              <a:lnSpc>
                <a:spcPct val="100000"/>
              </a:lnSpc>
              <a:spcBef>
                <a:spcPts val="1400"/>
              </a:spcBef>
              <a:buNone/>
            </a:pPr>
            <a:r>
              <a:rPr lang="en-US" sz="2400" b="0" i="0" dirty="0">
                <a:effectLst/>
                <a:latin typeface="system-ui"/>
              </a:rPr>
              <a:t>First Successful ground landing date is </a:t>
            </a:r>
            <a:r>
              <a:rPr lang="en-US" b="1" i="0" dirty="0">
                <a:effectLst/>
                <a:latin typeface="system-ui"/>
              </a:rPr>
              <a:t>2015-12-22</a:t>
            </a:r>
            <a:endParaRPr lang="en-US" sz="2200" b="1" dirty="0">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9046334" cy="1589316"/>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collection, wrangling, and exploratory analysis were conducted using Python and SQL to organize and derive insights. Interactive dashboards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and maps (Folium) were utilized for visualization and location analysis. Finally, machine learning models were built to predict future outcomes.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buNone/>
            </a:pP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which </a:t>
            </a:r>
            <a:r>
              <a:rPr lang="en-US" sz="2000" dirty="0">
                <a:solidFill>
                  <a:schemeClr val="accent3">
                    <a:lumMod val="25000"/>
                  </a:schemeClr>
                </a:solidFill>
                <a:latin typeface="Abadi"/>
              </a:rPr>
              <a:t>s</a:t>
            </a:r>
            <a:r>
              <a:rPr lang="en-US" sz="2000" dirty="0">
                <a:latin typeface="Abadi"/>
              </a:rPr>
              <a:t>uccessfully landed with Payload between 4000 and 6000</a:t>
            </a:r>
            <a:endParaRPr lang="en-US" sz="1600" dirty="0">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F9 FT B1022</a:t>
            </a:r>
          </a:p>
          <a:p>
            <a:pPr>
              <a:lnSpc>
                <a:spcPct val="100000"/>
              </a:lnSpc>
              <a:spcBef>
                <a:spcPts val="1400"/>
              </a:spcBef>
            </a:pPr>
            <a:r>
              <a:rPr lang="en-US" sz="2200" dirty="0">
                <a:solidFill>
                  <a:schemeClr val="accent3">
                    <a:lumMod val="25000"/>
                  </a:schemeClr>
                </a:solidFill>
                <a:latin typeface="Abadi" panose="020B0604020104020204" pitchFamily="34" charset="0"/>
              </a:rPr>
              <a:t>F9 FT B1026</a:t>
            </a:r>
          </a:p>
          <a:p>
            <a:pPr>
              <a:lnSpc>
                <a:spcPct val="100000"/>
              </a:lnSpc>
              <a:spcBef>
                <a:spcPts val="1400"/>
              </a:spcBef>
            </a:pPr>
            <a:r>
              <a:rPr lang="en-US" sz="2200" dirty="0">
                <a:solidFill>
                  <a:schemeClr val="accent3">
                    <a:lumMod val="25000"/>
                  </a:schemeClr>
                </a:solidFill>
                <a:latin typeface="Abadi" panose="020B0604020104020204" pitchFamily="34" charset="0"/>
              </a:rPr>
              <a:t>F9 FT B1021.2</a:t>
            </a:r>
          </a:p>
          <a:p>
            <a:pPr>
              <a:lnSpc>
                <a:spcPct val="100000"/>
              </a:lnSpc>
              <a:spcBef>
                <a:spcPts val="1400"/>
              </a:spcBef>
            </a:pPr>
            <a:r>
              <a:rPr lang="en-US" sz="2200" dirty="0">
                <a:solidFill>
                  <a:schemeClr val="accent3">
                    <a:lumMod val="25000"/>
                  </a:schemeClr>
                </a:solidFill>
                <a:latin typeface="Abadi" panose="020B0604020104020204" pitchFamily="34" charset="0"/>
              </a:rPr>
              <a:t>F9 FT B1031.2</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successful mission outcome is </a:t>
            </a:r>
            <a:r>
              <a:rPr lang="en-US" sz="2200" dirty="0" err="1">
                <a:solidFill>
                  <a:schemeClr val="accent3">
                    <a:lumMod val="25000"/>
                  </a:schemeClr>
                </a:solidFill>
                <a:latin typeface="Abadi" panose="020B0604020104020204" pitchFamily="34" charset="0"/>
              </a:rPr>
              <a:t>intotal</a:t>
            </a:r>
            <a:r>
              <a:rPr lang="en-US" sz="2200" dirty="0">
                <a:solidFill>
                  <a:schemeClr val="accent3">
                    <a:lumMod val="25000"/>
                  </a:schemeClr>
                </a:solidFill>
                <a:latin typeface="Abadi" panose="020B0604020104020204" pitchFamily="34" charset="0"/>
              </a:rPr>
              <a:t> 100 and failure mission outcome is 1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0A0B524-F786-4D44-AD64-231B02E94912}"/>
              </a:ext>
            </a:extLst>
          </p:cNvPr>
          <p:cNvPicPr>
            <a:picLocks noChangeAspect="1"/>
          </p:cNvPicPr>
          <p:nvPr/>
        </p:nvPicPr>
        <p:blipFill>
          <a:blip r:embed="rId3"/>
          <a:stretch>
            <a:fillRect/>
          </a:stretch>
        </p:blipFill>
        <p:spPr>
          <a:xfrm>
            <a:off x="2458016" y="2899912"/>
            <a:ext cx="5606706" cy="279483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6" name="Content Placeholder 5">
            <a:extLst>
              <a:ext uri="{FF2B5EF4-FFF2-40B4-BE49-F238E27FC236}">
                <a16:creationId xmlns:a16="http://schemas.microsoft.com/office/drawing/2014/main" id="{6A139CED-1A3E-4B2A-AEA1-1F5679DE378E}"/>
              </a:ext>
            </a:extLst>
          </p:cNvPr>
          <p:cNvPicPr>
            <a:picLocks noGrp="1" noChangeAspect="1"/>
          </p:cNvPicPr>
          <p:nvPr>
            <p:ph idx="4294967295"/>
          </p:nvPr>
        </p:nvPicPr>
        <p:blipFill>
          <a:blip r:embed="rId3"/>
          <a:stretch>
            <a:fillRect/>
          </a:stretch>
        </p:blipFill>
        <p:spPr>
          <a:xfrm>
            <a:off x="7003949" y="1678329"/>
            <a:ext cx="2128478" cy="4548063"/>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7" name="TextBox 6">
            <a:extLst>
              <a:ext uri="{FF2B5EF4-FFF2-40B4-BE49-F238E27FC236}">
                <a16:creationId xmlns:a16="http://schemas.microsoft.com/office/drawing/2014/main" id="{E311D4F4-DC52-4734-B6EC-1D3E68641344}"/>
              </a:ext>
            </a:extLst>
          </p:cNvPr>
          <p:cNvSpPr txBox="1"/>
          <p:nvPr/>
        </p:nvSpPr>
        <p:spPr>
          <a:xfrm>
            <a:off x="983850" y="2310140"/>
            <a:ext cx="4479402" cy="830997"/>
          </a:xfrm>
          <a:prstGeom prst="rect">
            <a:avLst/>
          </a:prstGeom>
          <a:noFill/>
        </p:spPr>
        <p:txBody>
          <a:bodyPr wrap="square" rtlCol="0">
            <a:spAutoFit/>
          </a:bodyPr>
          <a:lstStyle/>
          <a:p>
            <a:r>
              <a:rPr lang="en-US" sz="2400" dirty="0"/>
              <a:t>The booster versions carried away the maximum payload mass</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Content Placeholder 5">
            <a:extLst>
              <a:ext uri="{FF2B5EF4-FFF2-40B4-BE49-F238E27FC236}">
                <a16:creationId xmlns:a16="http://schemas.microsoft.com/office/drawing/2014/main" id="{35252A05-584E-4AC6-8339-84B9C166615B}"/>
              </a:ext>
            </a:extLst>
          </p:cNvPr>
          <p:cNvPicPr>
            <a:picLocks noChangeAspect="1"/>
          </p:cNvPicPr>
          <p:nvPr/>
        </p:nvPicPr>
        <p:blipFill>
          <a:blip r:embed="rId3"/>
          <a:stretch>
            <a:fillRect/>
          </a:stretch>
        </p:blipFill>
        <p:spPr>
          <a:xfrm>
            <a:off x="1222379" y="3027500"/>
            <a:ext cx="7319737" cy="243286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BE730BE-2084-44C8-9E28-A94B747011EF}"/>
              </a:ext>
            </a:extLst>
          </p:cNvPr>
          <p:cNvPicPr>
            <a:picLocks noChangeAspect="1"/>
          </p:cNvPicPr>
          <p:nvPr/>
        </p:nvPicPr>
        <p:blipFill>
          <a:blip r:embed="rId3"/>
          <a:stretch>
            <a:fillRect/>
          </a:stretch>
        </p:blipFill>
        <p:spPr>
          <a:xfrm>
            <a:off x="3932163" y="2926450"/>
            <a:ext cx="3421282" cy="309912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570496" cy="3869119"/>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r>
              <a:rPr lang="en-US" sz="2000" dirty="0"/>
              <a:t>All the launch sites are mostly from two port areas of USA. From the  right side or Florida, there are 46 total </a:t>
            </a:r>
            <a:r>
              <a:rPr lang="en-US" sz="2000" dirty="0" err="1"/>
              <a:t>launchs</a:t>
            </a:r>
            <a:r>
              <a:rPr lang="en-US" sz="2000" dirty="0"/>
              <a:t> and from Los Angeles there are 10 </a:t>
            </a:r>
            <a:r>
              <a:rPr lang="en-US" sz="2000" dirty="0" err="1"/>
              <a:t>launchs</a:t>
            </a:r>
            <a:r>
              <a:rPr lang="en-US" sz="2000" dirty="0"/>
              <a:t>. </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3">
                    <a:lumMod val="25000"/>
                  </a:schemeClr>
                </a:solidFill>
                <a:latin typeface="Abadi"/>
              </a:rPr>
              <a:t>L</a:t>
            </a:r>
            <a:r>
              <a:rPr lang="en-US" sz="4000" dirty="0">
                <a:solidFill>
                  <a:schemeClr val="accent3">
                    <a:lumMod val="25000"/>
                  </a:schemeClr>
                </a:solidFill>
                <a:latin typeface="Abadi"/>
              </a:rPr>
              <a:t>aunch </a:t>
            </a:r>
            <a:r>
              <a:rPr lang="en-US" dirty="0">
                <a:solidFill>
                  <a:schemeClr val="accent3">
                    <a:lumMod val="25000"/>
                  </a:schemeClr>
                </a:solidFill>
                <a:latin typeface="Abadi"/>
              </a:rPr>
              <a:t>S</a:t>
            </a:r>
            <a:r>
              <a:rPr lang="en-US" sz="4000" dirty="0">
                <a:solidFill>
                  <a:schemeClr val="accent3">
                    <a:lumMod val="25000"/>
                  </a:schemeClr>
                </a:solidFill>
                <a:latin typeface="Abadi"/>
              </a:rPr>
              <a:t>ites’ Location</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B6F97C0B-5BE8-4AE4-ADAE-FCD4645FD289}"/>
              </a:ext>
            </a:extLst>
          </p:cNvPr>
          <p:cNvPicPr>
            <a:picLocks noChangeAspect="1"/>
          </p:cNvPicPr>
          <p:nvPr/>
        </p:nvPicPr>
        <p:blipFill>
          <a:blip r:embed="rId3"/>
          <a:stretch>
            <a:fillRect/>
          </a:stretch>
        </p:blipFill>
        <p:spPr>
          <a:xfrm>
            <a:off x="4953965" y="2150260"/>
            <a:ext cx="6755073" cy="322039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10856" y="5200482"/>
            <a:ext cx="9707301" cy="122672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falcon 9 launch pad’s launch site CCAFSLC-40 has 33 launches but this site also has two separate spots. And on the 26 launches spot, there are 7 successful launches which is shown in green marker</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 on Map</a:t>
            </a:r>
          </a:p>
        </p:txBody>
      </p:sp>
      <p:pic>
        <p:nvPicPr>
          <p:cNvPr id="4" name="Picture 3">
            <a:extLst>
              <a:ext uri="{FF2B5EF4-FFF2-40B4-BE49-F238E27FC236}">
                <a16:creationId xmlns:a16="http://schemas.microsoft.com/office/drawing/2014/main" id="{82110D54-8BFF-49F7-B268-1E4F38BE5D2F}"/>
              </a:ext>
            </a:extLst>
          </p:cNvPr>
          <p:cNvPicPr>
            <a:picLocks noChangeAspect="1"/>
          </p:cNvPicPr>
          <p:nvPr/>
        </p:nvPicPr>
        <p:blipFill>
          <a:blip r:embed="rId3"/>
          <a:stretch>
            <a:fillRect/>
          </a:stretch>
        </p:blipFill>
        <p:spPr>
          <a:xfrm>
            <a:off x="5899230" y="1657518"/>
            <a:ext cx="4564283" cy="3331171"/>
          </a:xfrm>
          <a:prstGeom prst="rect">
            <a:avLst/>
          </a:prstGeom>
        </p:spPr>
      </p:pic>
      <p:pic>
        <p:nvPicPr>
          <p:cNvPr id="7" name="Picture 6">
            <a:extLst>
              <a:ext uri="{FF2B5EF4-FFF2-40B4-BE49-F238E27FC236}">
                <a16:creationId xmlns:a16="http://schemas.microsoft.com/office/drawing/2014/main" id="{6AA693B1-7B63-45D3-BF1E-CA837414CFA9}"/>
              </a:ext>
            </a:extLst>
          </p:cNvPr>
          <p:cNvPicPr>
            <a:picLocks noChangeAspect="1"/>
          </p:cNvPicPr>
          <p:nvPr/>
        </p:nvPicPr>
        <p:blipFill>
          <a:blip r:embed="rId4"/>
          <a:stretch>
            <a:fillRect/>
          </a:stretch>
        </p:blipFill>
        <p:spPr>
          <a:xfrm>
            <a:off x="1010856" y="1693145"/>
            <a:ext cx="4174601" cy="329554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2370" y="1454148"/>
            <a:ext cx="4716389" cy="472281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Red area describes the success and blue is for failure launches. The Pie chart from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is showing the success rate and the failure rate is almost same for all launches. But success rate is lower than failure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09050" y="726757"/>
            <a:ext cx="10515600" cy="727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and Failure Rate</a:t>
            </a:r>
          </a:p>
        </p:txBody>
      </p:sp>
      <p:pic>
        <p:nvPicPr>
          <p:cNvPr id="10" name="Picture 9">
            <a:extLst>
              <a:ext uri="{FF2B5EF4-FFF2-40B4-BE49-F238E27FC236}">
                <a16:creationId xmlns:a16="http://schemas.microsoft.com/office/drawing/2014/main" id="{A5700F2B-190B-4FCE-877D-36047DB29025}"/>
              </a:ext>
            </a:extLst>
          </p:cNvPr>
          <p:cNvPicPr>
            <a:picLocks noChangeAspect="1"/>
          </p:cNvPicPr>
          <p:nvPr/>
        </p:nvPicPr>
        <p:blipFill>
          <a:blip r:embed="rId3"/>
          <a:stretch>
            <a:fillRect/>
          </a:stretch>
        </p:blipFill>
        <p:spPr>
          <a:xfrm>
            <a:off x="6522277" y="2021796"/>
            <a:ext cx="4935695" cy="3672251"/>
          </a:xfrm>
          <a:prstGeom prst="rect">
            <a:avLst/>
          </a:prstGeom>
        </p:spPr>
      </p:pic>
      <p:pic>
        <p:nvPicPr>
          <p:cNvPr id="12" name="Picture 11">
            <a:extLst>
              <a:ext uri="{FF2B5EF4-FFF2-40B4-BE49-F238E27FC236}">
                <a16:creationId xmlns:a16="http://schemas.microsoft.com/office/drawing/2014/main" id="{6ADA8878-98C5-4963-89E1-1B2591A2DF27}"/>
              </a:ext>
            </a:extLst>
          </p:cNvPr>
          <p:cNvPicPr>
            <a:picLocks noChangeAspect="1"/>
          </p:cNvPicPr>
          <p:nvPr/>
        </p:nvPicPr>
        <p:blipFill>
          <a:blip r:embed="rId4"/>
          <a:stretch>
            <a:fillRect/>
          </a:stretch>
        </p:blipFill>
        <p:spPr>
          <a:xfrm>
            <a:off x="10010172" y="2023954"/>
            <a:ext cx="1426373" cy="1104937"/>
          </a:xfrm>
          <a:prstGeom prst="rect">
            <a:avLst/>
          </a:prstGeom>
        </p:spPr>
      </p:pic>
    </p:spTree>
    <p:extLst>
      <p:ext uri="{BB962C8B-B14F-4D97-AF65-F5344CB8AC3E}">
        <p14:creationId xmlns:p14="http://schemas.microsoft.com/office/powerpoint/2010/main" val="1106771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839433"/>
            <a:ext cx="10660743" cy="40084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To make manned space travel more frequent, it is essential to reduce the associated costs. Achieving this goal requires the recovery of the rocket's first stage, specifically ensuring its successful landing. SpaceX's Falcon 9 exemplifies this innovation, launching like a conventional rocket while also being capable of a safe and efficient landing.</a:t>
            </a:r>
          </a:p>
          <a:p>
            <a:r>
              <a:rPr lang="en-US" sz="2000" dirty="0"/>
              <a:t>In our project, we aim to develop a machine learning model that not only provides insights into the factors influencing safe landings but also predicts the outcomes of future landings. This approach will contribute to advancing reusable rocket technology, thereby making space exploration more sustainable and cost-effective.</a:t>
            </a:r>
          </a:p>
          <a:p>
            <a:pPr marL="0" indent="0">
              <a:spcBef>
                <a:spcPts val="1400"/>
              </a:spcBef>
              <a:buNone/>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4280FB27-2DA6-4B62-A360-9189705F5D92}"/>
              </a:ext>
            </a:extLst>
          </p:cNvPr>
          <p:cNvPicPr>
            <a:picLocks noGrp="1" noChangeAspect="1"/>
          </p:cNvPicPr>
          <p:nvPr>
            <p:ph idx="4294967295"/>
          </p:nvPr>
        </p:nvPicPr>
        <p:blipFill>
          <a:blip r:embed="rId3"/>
          <a:stretch>
            <a:fillRect/>
          </a:stretch>
        </p:blipFill>
        <p:spPr>
          <a:xfrm>
            <a:off x="6404591" y="1588086"/>
            <a:ext cx="5303520" cy="3681827"/>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9747" y="790314"/>
            <a:ext cx="10515600" cy="51382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Best Launch site  </a:t>
            </a:r>
          </a:p>
        </p:txBody>
      </p:sp>
      <p:pic>
        <p:nvPicPr>
          <p:cNvPr id="7" name="Picture 6">
            <a:extLst>
              <a:ext uri="{FF2B5EF4-FFF2-40B4-BE49-F238E27FC236}">
                <a16:creationId xmlns:a16="http://schemas.microsoft.com/office/drawing/2014/main" id="{A2FF040A-F083-419B-B958-EF1327DF7C5F}"/>
              </a:ext>
            </a:extLst>
          </p:cNvPr>
          <p:cNvPicPr>
            <a:picLocks noChangeAspect="1"/>
          </p:cNvPicPr>
          <p:nvPr/>
        </p:nvPicPr>
        <p:blipFill>
          <a:blip r:embed="rId4"/>
          <a:stretch>
            <a:fillRect/>
          </a:stretch>
        </p:blipFill>
        <p:spPr>
          <a:xfrm>
            <a:off x="10610829" y="1863848"/>
            <a:ext cx="480102" cy="784928"/>
          </a:xfrm>
          <a:prstGeom prst="rect">
            <a:avLst/>
          </a:prstGeom>
        </p:spPr>
      </p:pic>
      <p:sp>
        <p:nvSpPr>
          <p:cNvPr id="9" name="TextBox 8">
            <a:extLst>
              <a:ext uri="{FF2B5EF4-FFF2-40B4-BE49-F238E27FC236}">
                <a16:creationId xmlns:a16="http://schemas.microsoft.com/office/drawing/2014/main" id="{5F1C9B49-C04C-4108-BAD8-20196E01B7DB}"/>
              </a:ext>
            </a:extLst>
          </p:cNvPr>
          <p:cNvSpPr txBox="1"/>
          <p:nvPr/>
        </p:nvSpPr>
        <p:spPr>
          <a:xfrm>
            <a:off x="779747" y="2103120"/>
            <a:ext cx="5007664" cy="1200329"/>
          </a:xfrm>
          <a:prstGeom prst="rect">
            <a:avLst/>
          </a:prstGeom>
          <a:noFill/>
        </p:spPr>
        <p:txBody>
          <a:bodyPr wrap="square" rtlCol="0">
            <a:spAutoFit/>
          </a:bodyPr>
          <a:lstStyle/>
          <a:p>
            <a:r>
              <a:rPr lang="en-US" dirty="0"/>
              <a:t>The highest success rate achieving launch site is  </a:t>
            </a:r>
            <a:r>
              <a:rPr lang="en-US" dirty="0">
                <a:solidFill>
                  <a:srgbClr val="0B49CB"/>
                </a:solidFill>
                <a:latin typeface="Abadi"/>
              </a:rPr>
              <a:t>CCAFS SLC-40. </a:t>
            </a:r>
            <a:r>
              <a:rPr lang="en-US" dirty="0">
                <a:latin typeface="Abadi"/>
              </a:rPr>
              <a:t>The total </a:t>
            </a:r>
            <a:r>
              <a:rPr lang="en-US" dirty="0" err="1">
                <a:latin typeface="Abadi"/>
              </a:rPr>
              <a:t>launchs</a:t>
            </a:r>
            <a:r>
              <a:rPr lang="en-US" dirty="0">
                <a:latin typeface="Abadi"/>
              </a:rPr>
              <a:t> from this site is 7 and 3 got successful. </a:t>
            </a:r>
          </a:p>
          <a:p>
            <a:r>
              <a:rPr lang="en-US" dirty="0"/>
              <a:t> </a:t>
            </a:r>
          </a:p>
        </p:txBody>
      </p:sp>
    </p:spTree>
    <p:extLst>
      <p:ext uri="{BB962C8B-B14F-4D97-AF65-F5344CB8AC3E}">
        <p14:creationId xmlns:p14="http://schemas.microsoft.com/office/powerpoint/2010/main" val="1307024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77388"/>
            <a:ext cx="10414662" cy="5480612"/>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Range 0 kgs to3k kgs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1800" dirty="0">
                <a:solidFill>
                  <a:schemeClr val="accent3">
                    <a:lumMod val="25000"/>
                  </a:schemeClr>
                </a:solidFill>
                <a:latin typeface="Abadi"/>
              </a:rPr>
              <a:t>Range 3k kgs to 5k kgs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3">
                    <a:lumMod val="25000"/>
                  </a:schemeClr>
                </a:solidFill>
                <a:latin typeface="Abadi" panose="020B0604020104020204" pitchFamily="34" charset="0"/>
              </a:rPr>
              <a:t>Payload vs. Launch Outcome</a:t>
            </a:r>
            <a:endParaRPr lang="en-US" dirty="0">
              <a:solidFill>
                <a:srgbClr val="0B49CB"/>
              </a:solidFill>
              <a:latin typeface="Abadi"/>
            </a:endParaRPr>
          </a:p>
        </p:txBody>
      </p:sp>
      <p:pic>
        <p:nvPicPr>
          <p:cNvPr id="11" name="Picture 10">
            <a:extLst>
              <a:ext uri="{FF2B5EF4-FFF2-40B4-BE49-F238E27FC236}">
                <a16:creationId xmlns:a16="http://schemas.microsoft.com/office/drawing/2014/main" id="{D999011C-DADC-4091-A865-3CB676153EB7}"/>
              </a:ext>
            </a:extLst>
          </p:cNvPr>
          <p:cNvPicPr>
            <a:picLocks noChangeAspect="1"/>
          </p:cNvPicPr>
          <p:nvPr/>
        </p:nvPicPr>
        <p:blipFill>
          <a:blip r:embed="rId3"/>
          <a:stretch>
            <a:fillRect/>
          </a:stretch>
        </p:blipFill>
        <p:spPr>
          <a:xfrm>
            <a:off x="856526" y="1803436"/>
            <a:ext cx="9884779" cy="2019518"/>
          </a:xfrm>
          <a:prstGeom prst="rect">
            <a:avLst/>
          </a:prstGeom>
        </p:spPr>
      </p:pic>
      <p:pic>
        <p:nvPicPr>
          <p:cNvPr id="14" name="Picture 13">
            <a:extLst>
              <a:ext uri="{FF2B5EF4-FFF2-40B4-BE49-F238E27FC236}">
                <a16:creationId xmlns:a16="http://schemas.microsoft.com/office/drawing/2014/main" id="{3F08AECB-29AE-4A9C-B15C-AF42AFAAC24E}"/>
              </a:ext>
            </a:extLst>
          </p:cNvPr>
          <p:cNvPicPr>
            <a:picLocks noChangeAspect="1"/>
          </p:cNvPicPr>
          <p:nvPr/>
        </p:nvPicPr>
        <p:blipFill>
          <a:blip r:embed="rId4"/>
          <a:stretch>
            <a:fillRect/>
          </a:stretch>
        </p:blipFill>
        <p:spPr>
          <a:xfrm>
            <a:off x="856526" y="4249002"/>
            <a:ext cx="9884779" cy="2289873"/>
          </a:xfrm>
          <a:prstGeom prst="rect">
            <a:avLst/>
          </a:prstGeom>
        </p:spPr>
      </p:pic>
    </p:spTree>
    <p:extLst>
      <p:ext uri="{BB962C8B-B14F-4D97-AF65-F5344CB8AC3E}">
        <p14:creationId xmlns:p14="http://schemas.microsoft.com/office/powerpoint/2010/main" val="3824820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77388"/>
            <a:ext cx="10414662" cy="5480612"/>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Range 5kgs to 8k kgs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1800" dirty="0">
                <a:solidFill>
                  <a:schemeClr val="accent3">
                    <a:lumMod val="25000"/>
                  </a:schemeClr>
                </a:solidFill>
                <a:latin typeface="Abadi"/>
              </a:rPr>
              <a:t>Range 8k kgs to 10000kgs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47541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3">
                    <a:lumMod val="25000"/>
                  </a:schemeClr>
                </a:solidFill>
                <a:latin typeface="Abadi" panose="020B0604020104020204" pitchFamily="34" charset="0"/>
              </a:rPr>
              <a:t>Payload vs. Launch Outcome</a:t>
            </a:r>
            <a:endParaRPr lang="en-US" dirty="0">
              <a:solidFill>
                <a:srgbClr val="0B49CB"/>
              </a:solidFill>
              <a:latin typeface="Abadi"/>
            </a:endParaRPr>
          </a:p>
        </p:txBody>
      </p:sp>
      <p:pic>
        <p:nvPicPr>
          <p:cNvPr id="9" name="Picture 8">
            <a:extLst>
              <a:ext uri="{FF2B5EF4-FFF2-40B4-BE49-F238E27FC236}">
                <a16:creationId xmlns:a16="http://schemas.microsoft.com/office/drawing/2014/main" id="{8C18C6B8-AE38-4F8D-87A3-EBD4088C7BF3}"/>
              </a:ext>
            </a:extLst>
          </p:cNvPr>
          <p:cNvPicPr>
            <a:picLocks noChangeAspect="1"/>
          </p:cNvPicPr>
          <p:nvPr/>
        </p:nvPicPr>
        <p:blipFill>
          <a:blip r:embed="rId3"/>
          <a:stretch>
            <a:fillRect/>
          </a:stretch>
        </p:blipFill>
        <p:spPr>
          <a:xfrm>
            <a:off x="770011" y="1719323"/>
            <a:ext cx="9948146" cy="2177746"/>
          </a:xfrm>
          <a:prstGeom prst="rect">
            <a:avLst/>
          </a:prstGeom>
        </p:spPr>
      </p:pic>
      <p:pic>
        <p:nvPicPr>
          <p:cNvPr id="11" name="Picture 10">
            <a:extLst>
              <a:ext uri="{FF2B5EF4-FFF2-40B4-BE49-F238E27FC236}">
                <a16:creationId xmlns:a16="http://schemas.microsoft.com/office/drawing/2014/main" id="{85783D7E-AAE4-45E2-869F-EFAF2716F87F}"/>
              </a:ext>
            </a:extLst>
          </p:cNvPr>
          <p:cNvPicPr>
            <a:picLocks noChangeAspect="1"/>
          </p:cNvPicPr>
          <p:nvPr/>
        </p:nvPicPr>
        <p:blipFill>
          <a:blip r:embed="rId4"/>
          <a:stretch>
            <a:fillRect/>
          </a:stretch>
        </p:blipFill>
        <p:spPr>
          <a:xfrm>
            <a:off x="770012" y="4314805"/>
            <a:ext cx="9948146" cy="2177747"/>
          </a:xfrm>
          <a:prstGeom prst="rect">
            <a:avLst/>
          </a:prstGeom>
        </p:spPr>
      </p:pic>
    </p:spTree>
    <p:extLst>
      <p:ext uri="{BB962C8B-B14F-4D97-AF65-F5344CB8AC3E}">
        <p14:creationId xmlns:p14="http://schemas.microsoft.com/office/powerpoint/2010/main" val="3983805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77388"/>
            <a:ext cx="9230516" cy="388909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Payload from 3k to 5k have the most number of launches and the highest success launches. </a:t>
            </a:r>
          </a:p>
          <a:p>
            <a:pPr>
              <a:lnSpc>
                <a:spcPct val="100000"/>
              </a:lnSpc>
              <a:spcBef>
                <a:spcPts val="1400"/>
              </a:spcBef>
            </a:pPr>
            <a:r>
              <a:rPr lang="en-US" sz="2200" dirty="0">
                <a:solidFill>
                  <a:schemeClr val="accent3">
                    <a:lumMod val="25000"/>
                  </a:schemeClr>
                </a:solidFill>
                <a:latin typeface="Abadi" panose="020B0604020104020204" pitchFamily="34" charset="0"/>
              </a:rPr>
              <a:t>The Booster version FT is successfully launches most of the times. And V1.1 version is the most unsuccessful one.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3">
                    <a:lumMod val="25000"/>
                  </a:schemeClr>
                </a:solidFill>
                <a:latin typeface="Abadi" panose="020B0604020104020204" pitchFamily="34" charset="0"/>
              </a:rPr>
              <a:t>Payload vs. Launch Outcome</a:t>
            </a:r>
            <a:endParaRPr lang="en-US" dirty="0">
              <a:solidFill>
                <a:srgbClr val="0B49CB"/>
              </a:solidFill>
              <a:latin typeface="Abadi"/>
            </a:endParaRPr>
          </a:p>
        </p:txBody>
      </p:sp>
    </p:spTree>
    <p:extLst>
      <p:ext uri="{BB962C8B-B14F-4D97-AF65-F5344CB8AC3E}">
        <p14:creationId xmlns:p14="http://schemas.microsoft.com/office/powerpoint/2010/main" val="1593973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Decision Tree performed the best among all the models with the hyperparameters 'criterion': 'entropy’ and '</a:t>
            </a:r>
            <a:r>
              <a:rPr lang="en-US" sz="2200" dirty="0" err="1">
                <a:solidFill>
                  <a:schemeClr val="accent3">
                    <a:lumMod val="25000"/>
                  </a:schemeClr>
                </a:solidFill>
                <a:latin typeface="Abadi" panose="020B0604020104020204" pitchFamily="34" charset="0"/>
              </a:rPr>
              <a:t>max_depth</a:t>
            </a:r>
            <a:r>
              <a:rPr lang="en-US" sz="2200" dirty="0">
                <a:solidFill>
                  <a:schemeClr val="accent3">
                    <a:lumMod val="25000"/>
                  </a:schemeClr>
                </a:solidFill>
                <a:latin typeface="Abadi" panose="020B0604020104020204" pitchFamily="34" charset="0"/>
              </a:rPr>
              <a:t>': 30.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8" name="Picture 7">
            <a:extLst>
              <a:ext uri="{FF2B5EF4-FFF2-40B4-BE49-F238E27FC236}">
                <a16:creationId xmlns:a16="http://schemas.microsoft.com/office/drawing/2014/main" id="{A663DC72-6F1E-4878-98BE-E031BC7618FF}"/>
              </a:ext>
            </a:extLst>
          </p:cNvPr>
          <p:cNvPicPr>
            <a:picLocks noChangeAspect="1"/>
          </p:cNvPicPr>
          <p:nvPr/>
        </p:nvPicPr>
        <p:blipFill>
          <a:blip r:embed="rId3"/>
          <a:stretch>
            <a:fillRect/>
          </a:stretch>
        </p:blipFill>
        <p:spPr>
          <a:xfrm>
            <a:off x="6217044" y="1943871"/>
            <a:ext cx="5325988" cy="348806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818167"/>
            <a:ext cx="5620156" cy="405082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for the best-performing model(Decision Tree) gives us the insights of the model’s performance. It shows among the 23 total predictions, 20 prediction is correct and 3 prediction is wrong.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00C6AC2-B197-43CD-B3E6-F0D06BB6122B}"/>
              </a:ext>
            </a:extLst>
          </p:cNvPr>
          <p:cNvPicPr>
            <a:picLocks noChangeAspect="1"/>
          </p:cNvPicPr>
          <p:nvPr/>
        </p:nvPicPr>
        <p:blipFill>
          <a:blip r:embed="rId3"/>
          <a:stretch>
            <a:fillRect/>
          </a:stretch>
        </p:blipFill>
        <p:spPr>
          <a:xfrm>
            <a:off x="6758396" y="1423715"/>
            <a:ext cx="4374259" cy="373412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9848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scraping  and data wrangling is done to collect and organize the working dataset</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is done using python and SQL to analysis the dataset and draw some insights of the dataset. </a:t>
            </a:r>
          </a:p>
          <a:p>
            <a:pPr>
              <a:lnSpc>
                <a:spcPct val="100000"/>
              </a:lnSpc>
              <a:spcBef>
                <a:spcPts val="1400"/>
              </a:spcBef>
            </a:pP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is to interactively analyze the insights</a:t>
            </a:r>
          </a:p>
          <a:p>
            <a:pPr>
              <a:lnSpc>
                <a:spcPct val="100000"/>
              </a:lnSpc>
              <a:spcBef>
                <a:spcPts val="1400"/>
              </a:spcBef>
            </a:pPr>
            <a:r>
              <a:rPr lang="en-US" sz="2200" dirty="0">
                <a:solidFill>
                  <a:schemeClr val="accent3">
                    <a:lumMod val="25000"/>
                  </a:schemeClr>
                </a:solidFill>
                <a:latin typeface="Abadi" panose="020B0604020104020204" pitchFamily="34" charset="0"/>
              </a:rPr>
              <a:t>Folium map is for location and map related features </a:t>
            </a:r>
          </a:p>
          <a:p>
            <a:pPr>
              <a:lnSpc>
                <a:spcPct val="100000"/>
              </a:lnSpc>
              <a:spcBef>
                <a:spcPts val="1400"/>
              </a:spcBef>
            </a:pPr>
            <a:r>
              <a:rPr lang="en-US" sz="2200" dirty="0">
                <a:solidFill>
                  <a:schemeClr val="accent3">
                    <a:lumMod val="25000"/>
                  </a:schemeClr>
                </a:solidFill>
                <a:latin typeface="Abadi" panose="020B0604020104020204" pitchFamily="34" charset="0"/>
              </a:rPr>
              <a:t>Machine learning models were developed to predict the future outcomes.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0" indent="0">
              <a:lnSpc>
                <a:spcPct val="120000"/>
              </a:lnSpc>
              <a:spcBef>
                <a:spcPts val="1400"/>
              </a:spcBef>
              <a:buNone/>
            </a:pPr>
            <a:r>
              <a:rPr lang="en-US" sz="8800" dirty="0">
                <a:solidFill>
                  <a:schemeClr val="accent3">
                    <a:lumMod val="25000"/>
                  </a:schemeClr>
                </a:solidFill>
                <a:latin typeface="Abadi"/>
              </a:rPr>
              <a:t>   Data is collected by using an API </a:t>
            </a:r>
            <a:r>
              <a:rPr lang="en-US" sz="8800">
                <a:solidFill>
                  <a:schemeClr val="accent3">
                    <a:lumMod val="25000"/>
                  </a:schemeClr>
                </a:solidFill>
                <a:latin typeface="Abadi"/>
              </a:rPr>
              <a:t>and web scraping </a:t>
            </a:r>
            <a:r>
              <a:rPr lang="en-US" sz="8800" dirty="0">
                <a:solidFill>
                  <a:schemeClr val="accent3">
                    <a:lumMod val="25000"/>
                  </a:schemeClr>
                </a:solidFill>
                <a:latin typeface="Abadi"/>
              </a:rPr>
              <a:t>methods</a:t>
            </a:r>
          </a:p>
          <a:p>
            <a:pPr>
              <a:lnSpc>
                <a:spcPct val="120000"/>
              </a:lnSpc>
              <a:spcBef>
                <a:spcPts val="1400"/>
              </a:spcBef>
            </a:pPr>
            <a:r>
              <a:rPr lang="en-US" sz="8800" dirty="0">
                <a:solidFill>
                  <a:schemeClr val="accent3">
                    <a:lumMod val="25000"/>
                  </a:schemeClr>
                </a:solidFill>
                <a:latin typeface="Abadi"/>
              </a:rPr>
              <a:t>Perform data wrangling</a:t>
            </a:r>
          </a:p>
          <a:p>
            <a:pPr marL="0" indent="0">
              <a:lnSpc>
                <a:spcPct val="120000"/>
              </a:lnSpc>
              <a:spcBef>
                <a:spcPts val="1400"/>
              </a:spcBef>
              <a:buNone/>
            </a:pP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27580" y="1792288"/>
            <a:ext cx="3343681" cy="3981191"/>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57133" y="1740476"/>
            <a:ext cx="7014575" cy="4114801"/>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1900" dirty="0">
                <a:solidFill>
                  <a:schemeClr val="accent3">
                    <a:lumMod val="25000"/>
                  </a:schemeClr>
                </a:solidFill>
                <a:latin typeface="Abadi" panose="020B0604020104020204" pitchFamily="34" charset="0"/>
              </a:rPr>
              <a:t>We collected data using SpaceX REST API. This API will give us data about launches, including information about the rocket used, payload delivered, launch specifications, landing specifications, and landing outcome.</a:t>
            </a:r>
          </a:p>
          <a:p>
            <a:pPr marL="0" indent="0">
              <a:lnSpc>
                <a:spcPct val="100000"/>
              </a:lnSpc>
              <a:spcBef>
                <a:spcPts val="1400"/>
              </a:spcBef>
              <a:buNone/>
            </a:pPr>
            <a:r>
              <a:rPr lang="en-US" sz="19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r>
              <a:rPr lang="en-US" sz="1900" dirty="0">
                <a:latin typeface="Abadi" panose="020B0604020104020204" pitchFamily="34" charset="0"/>
              </a:rPr>
              <a:t>First we used the get method on the rest </a:t>
            </a:r>
            <a:r>
              <a:rPr lang="en-US" sz="1900" dirty="0" err="1">
                <a:latin typeface="Abadi" panose="020B0604020104020204" pitchFamily="34" charset="0"/>
              </a:rPr>
              <a:t>api</a:t>
            </a:r>
            <a:r>
              <a:rPr lang="en-US" sz="1900" dirty="0">
                <a:latin typeface="Abadi" panose="020B0604020104020204" pitchFamily="34" charset="0"/>
              </a:rPr>
              <a:t> and get the data in json object formats. </a:t>
            </a:r>
            <a:r>
              <a:rPr lang="en-US" sz="1900" i="0" dirty="0">
                <a:solidFill>
                  <a:srgbClr val="0F1114"/>
                </a:solidFill>
                <a:effectLst/>
                <a:latin typeface="Abadi" panose="020B0604020104020204" pitchFamily="34" charset="0"/>
              </a:rPr>
              <a:t>To convert this JSON to a </a:t>
            </a:r>
            <a:r>
              <a:rPr lang="en-US" sz="1900" i="0" dirty="0" err="1">
                <a:solidFill>
                  <a:srgbClr val="0F1114"/>
                </a:solidFill>
                <a:effectLst/>
                <a:latin typeface="Abadi" panose="020B0604020104020204" pitchFamily="34" charset="0"/>
              </a:rPr>
              <a:t>dataframe</a:t>
            </a:r>
            <a:r>
              <a:rPr lang="en-US" sz="1900" i="0" dirty="0">
                <a:solidFill>
                  <a:srgbClr val="0F1114"/>
                </a:solidFill>
                <a:effectLst/>
                <a:latin typeface="Abadi" panose="020B0604020104020204" pitchFamily="34" charset="0"/>
              </a:rPr>
              <a:t>, we can use the </a:t>
            </a:r>
            <a:r>
              <a:rPr lang="en-US" sz="1900" i="0" dirty="0" err="1">
                <a:solidFill>
                  <a:srgbClr val="0F1114"/>
                </a:solidFill>
                <a:effectLst/>
                <a:latin typeface="Abadi" panose="020B0604020104020204" pitchFamily="34" charset="0"/>
              </a:rPr>
              <a:t>json_normalize</a:t>
            </a:r>
            <a:r>
              <a:rPr lang="en-US" sz="1900" i="0" dirty="0">
                <a:solidFill>
                  <a:srgbClr val="0F1114"/>
                </a:solidFill>
                <a:effectLst/>
                <a:latin typeface="Abadi" panose="020B0604020104020204" pitchFamily="34" charset="0"/>
              </a:rPr>
              <a:t> function. This function will allow us to “normalize” the structured json data into a flat table.</a:t>
            </a:r>
            <a:endParaRPr lang="en-US" sz="1900" dirty="0">
              <a:solidFill>
                <a:schemeClr val="accent3">
                  <a:lumMod val="25000"/>
                </a:schemeClr>
              </a:solidFill>
              <a:latin typeface="Abadi"/>
            </a:endParaRPr>
          </a:p>
          <a:p>
            <a:pPr marL="0" indent="0">
              <a:buNone/>
            </a:pPr>
            <a:r>
              <a:rPr lang="en-US" sz="2000" dirty="0" err="1"/>
              <a:t>Github</a:t>
            </a:r>
            <a:r>
              <a:rPr lang="en-US" sz="2000" dirty="0"/>
              <a:t> url:</a:t>
            </a:r>
            <a:r>
              <a:rPr lang="en-US" dirty="0"/>
              <a:t> </a:t>
            </a:r>
            <a:r>
              <a:rPr lang="en-US" sz="1900" u="sng" dirty="0">
                <a:solidFill>
                  <a:schemeClr val="accent1"/>
                </a:solidFill>
              </a:rPr>
              <a:t>https://github.com/RukaiaAfsana/coursera/blob/main/coursera_datascience_capstone/module1/lab1_data_collection_using_REST_API%20.ipynb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9EB7D6FC-C0AB-41A3-BFE6-71698F634FED}"/>
              </a:ext>
            </a:extLst>
          </p:cNvPr>
          <p:cNvPicPr>
            <a:picLocks noChangeAspect="1"/>
          </p:cNvPicPr>
          <p:nvPr/>
        </p:nvPicPr>
        <p:blipFill>
          <a:blip r:embed="rId3"/>
          <a:stretch>
            <a:fillRect/>
          </a:stretch>
        </p:blipFill>
        <p:spPr>
          <a:xfrm>
            <a:off x="8594446" y="1740477"/>
            <a:ext cx="2017682" cy="411480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88493" y="1574642"/>
            <a:ext cx="7147701" cy="4852569"/>
          </a:xfrm>
          <a:prstGeom prst="rect">
            <a:avLst/>
          </a:prstGeom>
        </p:spPr>
        <p:txBody>
          <a:bodyPr lIns="91440" tIns="45720" rIns="91440" bIns="45720" anchor="t">
            <a:no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t>The main purpose of this task is to scrape the Falcon 9 Launch Wiki page by sending a request to the URL and parsing the HTML content using </a:t>
            </a:r>
            <a:r>
              <a:rPr lang="en-US" sz="2000" dirty="0" err="1"/>
              <a:t>BeautifulSoup</a:t>
            </a:r>
            <a:r>
              <a:rPr lang="en-US" sz="2000" dirty="0"/>
              <a:t>. It extracts the table header and rows, then converts the data into a pandas </a:t>
            </a:r>
            <a:r>
              <a:rPr lang="en-US" sz="2000" dirty="0" err="1"/>
              <a:t>DataFrame</a:t>
            </a:r>
            <a:r>
              <a:rPr lang="en-US" sz="2000" dirty="0"/>
              <a:t> for easy analysis and manipulation. Some helper functions is </a:t>
            </a:r>
            <a:r>
              <a:rPr lang="en-US" sz="2000" dirty="0" err="1"/>
              <a:t>introducted</a:t>
            </a:r>
            <a:r>
              <a:rPr lang="en-US" sz="2000" dirty="0"/>
              <a:t> for requesting the page, extracting table elements, and creating a </a:t>
            </a:r>
            <a:r>
              <a:rPr lang="en-US" sz="2000" dirty="0" err="1"/>
              <a:t>DataFrame</a:t>
            </a:r>
            <a:r>
              <a:rPr lang="en-US" sz="2000" dirty="0"/>
              <a:t>.</a:t>
            </a:r>
          </a:p>
          <a:p>
            <a:pPr>
              <a:lnSpc>
                <a:spcPct val="100000"/>
              </a:lnSpc>
              <a:spcBef>
                <a:spcPts val="1400"/>
              </a:spcBef>
            </a:pPr>
            <a:r>
              <a:rPr lang="en-US" sz="2400" dirty="0" err="1"/>
              <a:t>Github</a:t>
            </a:r>
            <a:r>
              <a:rPr lang="en-US" sz="2400" dirty="0"/>
              <a:t> </a:t>
            </a:r>
            <a:r>
              <a:rPr lang="en-US" sz="2000" u="sng" dirty="0">
                <a:solidFill>
                  <a:schemeClr val="accent1"/>
                </a:solidFill>
              </a:rPr>
              <a:t>https://github.com/RukaiaAfsana/coursera/blob/main/coursera_datascience_capstone/module1/lab2_data_wrangling.ipynb</a:t>
            </a:r>
            <a:endParaRPr lang="en-US" sz="2000" u="sng" dirty="0">
              <a:solidFill>
                <a:schemeClr val="accent1"/>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2">
            <a:extLst>
              <a:ext uri="{FF2B5EF4-FFF2-40B4-BE49-F238E27FC236}">
                <a16:creationId xmlns:a16="http://schemas.microsoft.com/office/drawing/2014/main" id="{4E38D961-7887-4D9F-AD2C-FFAE18DE0E9F}"/>
              </a:ext>
            </a:extLst>
          </p:cNvPr>
          <p:cNvSpPr>
            <a:spLocks noChangeArrowheads="1"/>
          </p:cNvSpPr>
          <p:nvPr/>
        </p:nvSpPr>
        <p:spPr bwMode="auto">
          <a:xfrm>
            <a:off x="152400" y="13901"/>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419E5E19-25C7-4A58-9E9E-0B4C12286BCB}"/>
              </a:ext>
            </a:extLst>
          </p:cNvPr>
          <p:cNvPicPr>
            <a:picLocks noChangeAspect="1"/>
          </p:cNvPicPr>
          <p:nvPr/>
        </p:nvPicPr>
        <p:blipFill>
          <a:blip r:embed="rId3"/>
          <a:stretch>
            <a:fillRect/>
          </a:stretch>
        </p:blipFill>
        <p:spPr>
          <a:xfrm>
            <a:off x="8176437" y="1652138"/>
            <a:ext cx="1909935" cy="437343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949226" cy="2969659"/>
          </a:xfrm>
          <a:prstGeom prst="rect">
            <a:avLst/>
          </a:prstGeom>
        </p:spPr>
        <p:txBody>
          <a:bodyPr/>
          <a:lstStyle/>
          <a:p>
            <a:r>
              <a:rPr lang="en-US" sz="2200" dirty="0">
                <a:solidFill>
                  <a:schemeClr val="accent3">
                    <a:lumMod val="25000"/>
                  </a:schemeClr>
                </a:solidFill>
                <a:latin typeface="Abadi" panose="020B0604020104020204" pitchFamily="34" charset="0"/>
              </a:rPr>
              <a:t>The data processing part mainly made the final dataset with outcome column . This task involves analyzing Falcon 9 launch data to calculate the number of launches at each site, the frequency of each orbit, and the mission outcomes for different orbits. Additionally, it includes creating a new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label derived from the Outcome column to categorize landing results as success or failure. These analyses provide insights into the launch performance and outcomes.</a:t>
            </a:r>
          </a:p>
          <a:p>
            <a:pPr marL="0" indent="0">
              <a:buNone/>
            </a:pPr>
            <a:endParaRPr lang="en-US" dirty="0"/>
          </a:p>
          <a:p>
            <a:r>
              <a:rPr lang="en-US" sz="1800" b="1" dirty="0" err="1"/>
              <a:t>Github</a:t>
            </a:r>
            <a:r>
              <a:rPr lang="en-US" sz="1800" b="1" dirty="0"/>
              <a:t> url:</a:t>
            </a:r>
          </a:p>
          <a:p>
            <a:pPr marL="0" indent="0">
              <a:buNone/>
            </a:pPr>
            <a:r>
              <a:rPr lang="en-US" sz="1800" u="sng" dirty="0">
                <a:solidFill>
                  <a:schemeClr val="accent1"/>
                </a:solidFill>
              </a:rPr>
              <a:t>https://github.com/RukaiaAfsana/coursera/blob/main/coursera_datascience_capstone/module1/lab3_web_scraping.ipynb</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11F37C63-18FB-4E30-AB78-7EA303A03A22}"/>
              </a:ext>
            </a:extLst>
          </p:cNvPr>
          <p:cNvPicPr>
            <a:picLocks noChangeAspect="1"/>
          </p:cNvPicPr>
          <p:nvPr/>
        </p:nvPicPr>
        <p:blipFill>
          <a:blip r:embed="rId3"/>
          <a:stretch>
            <a:fillRect/>
          </a:stretch>
        </p:blipFill>
        <p:spPr>
          <a:xfrm>
            <a:off x="8102007" y="1578452"/>
            <a:ext cx="2626243" cy="4740898"/>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2090</TotalTime>
  <Words>2622</Words>
  <Application>Microsoft Office PowerPoint</Application>
  <PresentationFormat>Widescreen</PresentationFormat>
  <Paragraphs>249</Paragraphs>
  <Slides>48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Abadi</vt:lpstr>
      <vt:lpstr>Arial</vt:lpstr>
      <vt:lpstr>Calibri</vt:lpstr>
      <vt:lpstr>Calibri Light</vt:lpstr>
      <vt:lpstr>IBM Plex Mono SemiBold</vt:lpstr>
      <vt:lpstr>IBM Plex Mono Text</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Riasat Safin</cp:lastModifiedBy>
  <cp:revision>267</cp:revision>
  <dcterms:created xsi:type="dcterms:W3CDTF">2021-04-29T18:58:34Z</dcterms:created>
  <dcterms:modified xsi:type="dcterms:W3CDTF">2025-01-01T12:24:57Z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